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6"/>
  </p:notesMasterIdLst>
  <p:handoutMasterIdLst>
    <p:handoutMasterId r:id="rId37"/>
  </p:handoutMasterIdLst>
  <p:sldIdLst>
    <p:sldId id="422" r:id="rId2"/>
    <p:sldId id="380" r:id="rId3"/>
    <p:sldId id="418" r:id="rId4"/>
    <p:sldId id="381" r:id="rId5"/>
    <p:sldId id="413" r:id="rId6"/>
    <p:sldId id="389" r:id="rId7"/>
    <p:sldId id="395" r:id="rId8"/>
    <p:sldId id="396" r:id="rId9"/>
    <p:sldId id="397" r:id="rId10"/>
    <p:sldId id="399" r:id="rId11"/>
    <p:sldId id="408" r:id="rId12"/>
    <p:sldId id="383" r:id="rId13"/>
    <p:sldId id="406" r:id="rId14"/>
    <p:sldId id="402" r:id="rId15"/>
    <p:sldId id="409" r:id="rId16"/>
    <p:sldId id="400" r:id="rId17"/>
    <p:sldId id="393" r:id="rId18"/>
    <p:sldId id="404" r:id="rId19"/>
    <p:sldId id="420" r:id="rId20"/>
    <p:sldId id="401" r:id="rId21"/>
    <p:sldId id="384" r:id="rId22"/>
    <p:sldId id="410" r:id="rId23"/>
    <p:sldId id="419" r:id="rId24"/>
    <p:sldId id="385" r:id="rId25"/>
    <p:sldId id="412" r:id="rId26"/>
    <p:sldId id="386" r:id="rId27"/>
    <p:sldId id="411" r:id="rId28"/>
    <p:sldId id="392" r:id="rId29"/>
    <p:sldId id="415" r:id="rId30"/>
    <p:sldId id="417" r:id="rId31"/>
    <p:sldId id="407" r:id="rId32"/>
    <p:sldId id="416" r:id="rId33"/>
    <p:sldId id="421" r:id="rId34"/>
    <p:sldId id="398" r:id="rId35"/>
  </p:sldIdLst>
  <p:sldSz cx="9144000" cy="6858000" type="screen4x3"/>
  <p:notesSz cx="7099300" cy="10234613"/>
  <p:defaultTextStyle>
    <a:defPPr>
      <a:defRPr lang="en-US"/>
    </a:defPPr>
    <a:lvl1pPr algn="l" rtl="0" fontAlgn="base">
      <a:spcBef>
        <a:spcPct val="0"/>
      </a:spcBef>
      <a:spcAft>
        <a:spcPct val="0"/>
      </a:spcAft>
      <a:defRPr sz="1600" kern="1200">
        <a:solidFill>
          <a:schemeClr val="tx1"/>
        </a:solidFill>
        <a:latin typeface="Calibri" pitchFamily="34" charset="0"/>
        <a:ea typeface="+mn-ea"/>
        <a:cs typeface="+mn-cs"/>
      </a:defRPr>
    </a:lvl1pPr>
    <a:lvl2pPr marL="457200" algn="l" rtl="0" fontAlgn="base">
      <a:spcBef>
        <a:spcPct val="0"/>
      </a:spcBef>
      <a:spcAft>
        <a:spcPct val="0"/>
      </a:spcAft>
      <a:defRPr sz="1600" kern="1200">
        <a:solidFill>
          <a:schemeClr val="tx1"/>
        </a:solidFill>
        <a:latin typeface="Calibri" pitchFamily="34" charset="0"/>
        <a:ea typeface="+mn-ea"/>
        <a:cs typeface="+mn-cs"/>
      </a:defRPr>
    </a:lvl2pPr>
    <a:lvl3pPr marL="914400" algn="l" rtl="0" fontAlgn="base">
      <a:spcBef>
        <a:spcPct val="0"/>
      </a:spcBef>
      <a:spcAft>
        <a:spcPct val="0"/>
      </a:spcAft>
      <a:defRPr sz="1600" kern="1200">
        <a:solidFill>
          <a:schemeClr val="tx1"/>
        </a:solidFill>
        <a:latin typeface="Calibri" pitchFamily="34" charset="0"/>
        <a:ea typeface="+mn-ea"/>
        <a:cs typeface="+mn-cs"/>
      </a:defRPr>
    </a:lvl3pPr>
    <a:lvl4pPr marL="1371600" algn="l" rtl="0" fontAlgn="base">
      <a:spcBef>
        <a:spcPct val="0"/>
      </a:spcBef>
      <a:spcAft>
        <a:spcPct val="0"/>
      </a:spcAft>
      <a:defRPr sz="1600" kern="1200">
        <a:solidFill>
          <a:schemeClr val="tx1"/>
        </a:solidFill>
        <a:latin typeface="Calibri" pitchFamily="34" charset="0"/>
        <a:ea typeface="+mn-ea"/>
        <a:cs typeface="+mn-cs"/>
      </a:defRPr>
    </a:lvl4pPr>
    <a:lvl5pPr marL="1828800" algn="l" rtl="0" fontAlgn="base">
      <a:spcBef>
        <a:spcPct val="0"/>
      </a:spcBef>
      <a:spcAft>
        <a:spcPct val="0"/>
      </a:spcAft>
      <a:defRPr sz="1600" kern="1200">
        <a:solidFill>
          <a:schemeClr val="tx1"/>
        </a:solidFill>
        <a:latin typeface="Calibri" pitchFamily="34" charset="0"/>
        <a:ea typeface="+mn-ea"/>
        <a:cs typeface="+mn-cs"/>
      </a:defRPr>
    </a:lvl5pPr>
    <a:lvl6pPr marL="2286000" algn="l" defTabSz="914400" rtl="0" eaLnBrk="1" latinLnBrk="0" hangingPunct="1">
      <a:defRPr sz="1600" kern="1200">
        <a:solidFill>
          <a:schemeClr val="tx1"/>
        </a:solidFill>
        <a:latin typeface="Calibri" pitchFamily="34" charset="0"/>
        <a:ea typeface="+mn-ea"/>
        <a:cs typeface="+mn-cs"/>
      </a:defRPr>
    </a:lvl6pPr>
    <a:lvl7pPr marL="2743200" algn="l" defTabSz="914400" rtl="0" eaLnBrk="1" latinLnBrk="0" hangingPunct="1">
      <a:defRPr sz="1600" kern="1200">
        <a:solidFill>
          <a:schemeClr val="tx1"/>
        </a:solidFill>
        <a:latin typeface="Calibri" pitchFamily="34" charset="0"/>
        <a:ea typeface="+mn-ea"/>
        <a:cs typeface="+mn-cs"/>
      </a:defRPr>
    </a:lvl7pPr>
    <a:lvl8pPr marL="3200400" algn="l" defTabSz="914400" rtl="0" eaLnBrk="1" latinLnBrk="0" hangingPunct="1">
      <a:defRPr sz="1600" kern="1200">
        <a:solidFill>
          <a:schemeClr val="tx1"/>
        </a:solidFill>
        <a:latin typeface="Calibri" pitchFamily="34" charset="0"/>
        <a:ea typeface="+mn-ea"/>
        <a:cs typeface="+mn-cs"/>
      </a:defRPr>
    </a:lvl8pPr>
    <a:lvl9pPr marL="3657600" algn="l" defTabSz="914400" rtl="0" eaLnBrk="1" latinLnBrk="0" hangingPunct="1">
      <a:defRPr sz="1600"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595"/>
    <a:srgbClr val="760000"/>
    <a:srgbClr val="FF3300"/>
    <a:srgbClr val="CC000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993" autoAdjust="0"/>
  </p:normalViewPr>
  <p:slideViewPr>
    <p:cSldViewPr>
      <p:cViewPr varScale="1">
        <p:scale>
          <a:sx n="96" d="100"/>
          <a:sy n="96" d="100"/>
        </p:scale>
        <p:origin x="-2064" y="-10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2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spcBef>
                <a:spcPct val="0"/>
              </a:spcBef>
              <a:defRPr sz="1300">
                <a:latin typeface="Times New Roman" pitchFamily="18" charset="0"/>
              </a:defRPr>
            </a:lvl1pPr>
          </a:lstStyle>
          <a:p>
            <a:pPr>
              <a:defRPr/>
            </a:pPr>
            <a:endParaRPr lang="de-DE"/>
          </a:p>
        </p:txBody>
      </p:sp>
      <p:sp>
        <p:nvSpPr>
          <p:cNvPr id="5939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spcBef>
                <a:spcPct val="0"/>
              </a:spcBef>
              <a:defRPr sz="1300">
                <a:latin typeface="Times New Roman" pitchFamily="18" charset="0"/>
              </a:defRPr>
            </a:lvl1pPr>
          </a:lstStyle>
          <a:p>
            <a:pPr>
              <a:defRPr/>
            </a:pPr>
            <a:endParaRPr lang="de-DE"/>
          </a:p>
        </p:txBody>
      </p:sp>
      <p:sp>
        <p:nvSpPr>
          <p:cNvPr id="5939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spcBef>
                <a:spcPct val="0"/>
              </a:spcBef>
              <a:defRPr sz="1300">
                <a:latin typeface="Times New Roman" pitchFamily="18" charset="0"/>
              </a:defRPr>
            </a:lvl1pPr>
          </a:lstStyle>
          <a:p>
            <a:pPr>
              <a:defRPr/>
            </a:pPr>
            <a:endParaRPr lang="de-DE"/>
          </a:p>
        </p:txBody>
      </p:sp>
      <p:sp>
        <p:nvSpPr>
          <p:cNvPr id="5939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spcBef>
                <a:spcPct val="0"/>
              </a:spcBef>
              <a:defRPr sz="1300">
                <a:latin typeface="Times New Roman" pitchFamily="18" charset="0"/>
              </a:defRPr>
            </a:lvl1pPr>
          </a:lstStyle>
          <a:p>
            <a:pPr>
              <a:defRPr/>
            </a:pPr>
            <a:fld id="{0D513B54-1368-4B36-B2AB-E91FB05D4FFE}" type="slidenum">
              <a:rPr lang="de-DE"/>
              <a:pPr>
                <a:defRPr/>
              </a:pPr>
              <a:t>‹Nr.›</a:t>
            </a:fld>
            <a:endParaRPr lang="de-DE"/>
          </a:p>
        </p:txBody>
      </p:sp>
    </p:spTree>
    <p:extLst>
      <p:ext uri="{BB962C8B-B14F-4D97-AF65-F5344CB8AC3E}">
        <p14:creationId xmlns:p14="http://schemas.microsoft.com/office/powerpoint/2010/main" val="2833496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0" hangingPunct="0">
              <a:spcBef>
                <a:spcPct val="50000"/>
              </a:spcBef>
              <a:defRPr sz="1300">
                <a:latin typeface="Tahoma" pitchFamily="34" charset="0"/>
              </a:defRPr>
            </a:lvl1pPr>
          </a:lstStyle>
          <a:p>
            <a:pPr>
              <a:defRPr/>
            </a:pPr>
            <a:endParaRPr lang="en-US"/>
          </a:p>
        </p:txBody>
      </p:sp>
      <p:sp>
        <p:nvSpPr>
          <p:cNvPr id="23555"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0" hangingPunct="0">
              <a:spcBef>
                <a:spcPct val="50000"/>
              </a:spcBef>
              <a:defRPr sz="1300">
                <a:latin typeface="Tahoma" pitchFamily="34"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smtClean="0"/>
              <a:t>Klicken Sie, um die Formate des Vorlagentextes zu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3558"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0" hangingPunct="0">
              <a:spcBef>
                <a:spcPct val="50000"/>
              </a:spcBef>
              <a:defRPr sz="1300">
                <a:latin typeface="Tahoma" pitchFamily="34" charset="0"/>
              </a:defRPr>
            </a:lvl1pPr>
          </a:lstStyle>
          <a:p>
            <a:pPr>
              <a:defRPr/>
            </a:pPr>
            <a:endParaRPr lang="en-US"/>
          </a:p>
        </p:txBody>
      </p:sp>
      <p:sp>
        <p:nvSpPr>
          <p:cNvPr id="23559"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0" hangingPunct="0">
              <a:spcBef>
                <a:spcPct val="50000"/>
              </a:spcBef>
              <a:defRPr sz="1300">
                <a:latin typeface="Tahoma" pitchFamily="34" charset="0"/>
              </a:defRPr>
            </a:lvl1pPr>
          </a:lstStyle>
          <a:p>
            <a:pPr>
              <a:defRPr/>
            </a:pPr>
            <a:fld id="{58EC2197-14EC-456B-8734-0685F925B5AE}" type="slidenum">
              <a:rPr lang="en-US"/>
              <a:pPr>
                <a:defRPr/>
              </a:pPr>
              <a:t>‹Nr.›</a:t>
            </a:fld>
            <a:endParaRPr lang="en-US"/>
          </a:p>
        </p:txBody>
      </p:sp>
    </p:spTree>
    <p:extLst>
      <p:ext uri="{BB962C8B-B14F-4D97-AF65-F5344CB8AC3E}">
        <p14:creationId xmlns:p14="http://schemas.microsoft.com/office/powerpoint/2010/main" val="446627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International_Atomic_Energy_Agency" TargetMode="External"/><Relationship Id="rId7" Type="http://schemas.openxmlformats.org/officeDocument/2006/relationships/hyperlink" Target="http://en.wikipedia.org/wiki/World_Health_Organiz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World_Bank_Group" TargetMode="External"/><Relationship Id="rId5" Type="http://schemas.openxmlformats.org/officeDocument/2006/relationships/hyperlink" Target="http://en.wikipedia.org/wiki/UNESCO" TargetMode="External"/><Relationship Id="rId4" Type="http://schemas.openxmlformats.org/officeDocument/2006/relationships/hyperlink" Target="http://en.wikipedia.org/wiki/Food_and_Agriculture_Organizatio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defRPr>
            </a:lvl1pPr>
            <a:lvl2pPr marL="769938" indent="-295275" defTabSz="990600" eaLnBrk="0" hangingPunct="0">
              <a:spcBef>
                <a:spcPct val="30000"/>
              </a:spcBef>
              <a:defRPr sz="1200">
                <a:solidFill>
                  <a:schemeClr val="tx1"/>
                </a:solidFill>
                <a:latin typeface="Times New Roman" pitchFamily="18" charset="0"/>
              </a:defRPr>
            </a:lvl2pPr>
            <a:lvl3pPr marL="1184275" indent="-236538" defTabSz="990600" eaLnBrk="0" hangingPunct="0">
              <a:spcBef>
                <a:spcPct val="30000"/>
              </a:spcBef>
              <a:defRPr sz="1200">
                <a:solidFill>
                  <a:schemeClr val="tx1"/>
                </a:solidFill>
                <a:latin typeface="Times New Roman" pitchFamily="18" charset="0"/>
              </a:defRPr>
            </a:lvl3pPr>
            <a:lvl4pPr marL="1657350" indent="-236538" defTabSz="990600" eaLnBrk="0" hangingPunct="0">
              <a:spcBef>
                <a:spcPct val="30000"/>
              </a:spcBef>
              <a:defRPr sz="1200">
                <a:solidFill>
                  <a:schemeClr val="tx1"/>
                </a:solidFill>
                <a:latin typeface="Times New Roman" pitchFamily="18" charset="0"/>
              </a:defRPr>
            </a:lvl4pPr>
            <a:lvl5pPr marL="2132013" indent="-236538" defTabSz="990600" eaLnBrk="0" hangingPunct="0">
              <a:spcBef>
                <a:spcPct val="30000"/>
              </a:spcBef>
              <a:defRPr sz="1200">
                <a:solidFill>
                  <a:schemeClr val="tx1"/>
                </a:solidFill>
                <a:latin typeface="Times New Roman" pitchFamily="18" charset="0"/>
              </a:defRPr>
            </a:lvl5pPr>
            <a:lvl6pPr marL="2589213" indent="-236538" defTabSz="990600" eaLnBrk="0" fontAlgn="base" hangingPunct="0">
              <a:spcBef>
                <a:spcPct val="30000"/>
              </a:spcBef>
              <a:spcAft>
                <a:spcPct val="0"/>
              </a:spcAft>
              <a:defRPr sz="1200">
                <a:solidFill>
                  <a:schemeClr val="tx1"/>
                </a:solidFill>
                <a:latin typeface="Times New Roman" pitchFamily="18" charset="0"/>
              </a:defRPr>
            </a:lvl6pPr>
            <a:lvl7pPr marL="3046413" indent="-236538" defTabSz="990600" eaLnBrk="0" fontAlgn="base" hangingPunct="0">
              <a:spcBef>
                <a:spcPct val="30000"/>
              </a:spcBef>
              <a:spcAft>
                <a:spcPct val="0"/>
              </a:spcAft>
              <a:defRPr sz="1200">
                <a:solidFill>
                  <a:schemeClr val="tx1"/>
                </a:solidFill>
                <a:latin typeface="Times New Roman" pitchFamily="18" charset="0"/>
              </a:defRPr>
            </a:lvl7pPr>
            <a:lvl8pPr marL="3503613" indent="-236538" defTabSz="990600" eaLnBrk="0" fontAlgn="base" hangingPunct="0">
              <a:spcBef>
                <a:spcPct val="30000"/>
              </a:spcBef>
              <a:spcAft>
                <a:spcPct val="0"/>
              </a:spcAft>
              <a:defRPr sz="1200">
                <a:solidFill>
                  <a:schemeClr val="tx1"/>
                </a:solidFill>
                <a:latin typeface="Times New Roman" pitchFamily="18" charset="0"/>
              </a:defRPr>
            </a:lvl8pPr>
            <a:lvl9pPr marL="3960813" indent="-236538" defTabSz="990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50000"/>
              </a:spcBef>
            </a:pPr>
            <a:fld id="{B655CAAB-132E-464D-BF24-70E2D7B63941}" type="slidenum">
              <a:rPr lang="en-US" altLang="de-DE" smtClean="0">
                <a:latin typeface="Tahoma" pitchFamily="34" charset="0"/>
              </a:rPr>
              <a:pPr eaLnBrk="1" hangingPunct="1">
                <a:spcBef>
                  <a:spcPct val="50000"/>
                </a:spcBef>
              </a:pPr>
              <a:t>1</a:t>
            </a:fld>
            <a:endParaRPr lang="en-US" altLang="de-DE" smtClean="0">
              <a:latin typeface="Tahoma" pitchFamily="34" charset="0"/>
            </a:endParaRPr>
          </a:p>
        </p:txBody>
      </p:sp>
      <p:sp>
        <p:nvSpPr>
          <p:cNvPr id="47107" name="Rectangle 2"/>
          <p:cNvSpPr>
            <a:spLocks noChangeArrowheads="1" noTextEdit="1"/>
          </p:cNvSpPr>
          <p:nvPr>
            <p:ph type="sldImg"/>
          </p:nvPr>
        </p:nvSpPr>
        <p:spPr>
          <a:xfrm>
            <a:off x="1000125" y="774700"/>
            <a:ext cx="5099050" cy="3824288"/>
          </a:xfrm>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 typeface="Tahoma" pitchFamily="34" charset="0"/>
              <a:buNone/>
            </a:pPr>
            <a:r>
              <a:rPr lang="en-US" altLang="de-DE" smtClean="0"/>
              <a:t>nd to that end: to take effective collective measures for the prevention and removal of threats to the peace, and for the suppression of acts of aggression or other breaches of the peace, and to bring about by peaceful means, and in conformity with the principles of justice and international law, adjustment or settlement of international disputes or situations which might lead to a breach of the peace; </a:t>
            </a:r>
          </a:p>
          <a:p>
            <a:pPr marL="228600" indent="-228600"/>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	Another primary purpose of the UN is "to achieve international co-operation in solving international problems of an economic, social, cultural, or humanitarian character".Numerous bodies have been created to work toward this goal, </a:t>
            </a:r>
          </a:p>
          <a:p>
            <a:endParaRPr lang="de-DE" altLang="de-DE" smtClean="0"/>
          </a:p>
          <a:p>
            <a:r>
              <a:rPr lang="de-DE" altLang="de-DE" smtClean="0"/>
              <a:t>The UN Charter stipulates that each primary organ of the UN can establish various specialised agencies to fulfill its duties. </a:t>
            </a:r>
          </a:p>
          <a:p>
            <a:r>
              <a:rPr lang="de-DE" altLang="de-DE" smtClean="0"/>
              <a:t>Some of the best-known agencies are the </a:t>
            </a:r>
            <a:r>
              <a:rPr lang="de-DE" altLang="de-DE" smtClean="0">
                <a:hlinkClick r:id="rId3" tooltip="International Atomic Energy Agency"/>
              </a:rPr>
              <a:t>International Atomic Energy Agency</a:t>
            </a:r>
            <a:r>
              <a:rPr lang="de-DE" altLang="de-DE" smtClean="0"/>
              <a:t>, the </a:t>
            </a:r>
            <a:r>
              <a:rPr lang="de-DE" altLang="de-DE" smtClean="0">
                <a:hlinkClick r:id="rId4" tooltip="Food and Agriculture Organization"/>
              </a:rPr>
              <a:t>Food and Agriculture Organization</a:t>
            </a:r>
            <a:r>
              <a:rPr lang="de-DE" altLang="de-DE" smtClean="0"/>
              <a:t>, </a:t>
            </a:r>
            <a:r>
              <a:rPr lang="de-DE" altLang="de-DE" smtClean="0">
                <a:hlinkClick r:id="rId5" tooltip="UNESCO"/>
              </a:rPr>
              <a:t>UNESCO</a:t>
            </a:r>
            <a:r>
              <a:rPr lang="de-DE" altLang="de-DE" smtClean="0"/>
              <a:t> (United Nations Educational, Scientific and Cultural Organization), the </a:t>
            </a:r>
            <a:r>
              <a:rPr lang="de-DE" altLang="de-DE" smtClean="0">
                <a:hlinkClick r:id="rId6" tooltip="World Bank Group"/>
              </a:rPr>
              <a:t>World Bank</a:t>
            </a:r>
            <a:r>
              <a:rPr lang="de-DE" altLang="de-DE" smtClean="0"/>
              <a:t>, and the </a:t>
            </a:r>
            <a:r>
              <a:rPr lang="de-DE" altLang="de-DE" smtClean="0">
                <a:hlinkClick r:id="rId7" tooltip="World Health Organization"/>
              </a:rPr>
              <a:t>World Health Organization</a:t>
            </a:r>
            <a:r>
              <a:rPr lang="de-DE" altLang="de-DE" smtClean="0"/>
              <a:t> (WHO). The UN performs most of its humanitarian work through these agencies.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2188" y="768350"/>
            <a:ext cx="5114925" cy="3836988"/>
          </a:xfrm>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Search</a:t>
            </a:r>
          </a:p>
          <a:p>
            <a:r>
              <a:rPr lang="de-DE" altLang="de-DE" smtClean="0"/>
              <a:t>Select dataset</a:t>
            </a:r>
          </a:p>
          <a:p>
            <a:r>
              <a:rPr lang="de-DE" altLang="de-DE" smtClean="0"/>
              <a:t>Visualize or download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2188" y="768350"/>
            <a:ext cx="5114925" cy="3836988"/>
          </a:xfrm>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t>The database holds over 500 data/indicator trend variables (stats, maps) for countries, worldwide or for regions and the world, identified on the basis of a ‘core data list’ developed as part of the GEO process and covering environmental and socio-economic domains.</a:t>
            </a:r>
          </a:p>
          <a:p>
            <a:endParaRPr lang="de-DE" alt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xfrm>
            <a:off x="992188" y="768350"/>
            <a:ext cx="5114925" cy="3836988"/>
          </a:xfrm>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smtClean="0"/>
              <a:t> In all major emergencies, the environmental impact is assessed and an appropriate response is</a:t>
            </a:r>
          </a:p>
          <a:p>
            <a:r>
              <a:rPr lang="en-US" altLang="de-DE" smtClean="0"/>
              <a:t>provided, while ensuring humanitarian and environmental harm is minimised. Environmental issues are</a:t>
            </a:r>
          </a:p>
          <a:p>
            <a:r>
              <a:rPr lang="en-US" altLang="de-DE" smtClean="0"/>
              <a:t>integrated throughout the response strategy.</a:t>
            </a:r>
            <a:endParaRPr lang="de-DE" altLang="de-DE" smtClean="0"/>
          </a:p>
        </p:txBody>
      </p:sp>
      <p:sp>
        <p:nvSpPr>
          <p:cNvPr id="52228"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defRPr>
            </a:lvl1pPr>
            <a:lvl2pPr marL="742950" indent="-285750" defTabSz="990600" eaLnBrk="0" hangingPunct="0">
              <a:spcBef>
                <a:spcPct val="30000"/>
              </a:spcBef>
              <a:defRPr sz="1200">
                <a:solidFill>
                  <a:schemeClr val="tx1"/>
                </a:solidFill>
                <a:latin typeface="Times New Roman" pitchFamily="18" charset="0"/>
              </a:defRPr>
            </a:lvl2pPr>
            <a:lvl3pPr marL="1143000" indent="-228600" defTabSz="990600" eaLnBrk="0" hangingPunct="0">
              <a:spcBef>
                <a:spcPct val="30000"/>
              </a:spcBef>
              <a:defRPr sz="1200">
                <a:solidFill>
                  <a:schemeClr val="tx1"/>
                </a:solidFill>
                <a:latin typeface="Times New Roman" pitchFamily="18" charset="0"/>
              </a:defRPr>
            </a:lvl3pPr>
            <a:lvl4pPr marL="1600200" indent="-228600" defTabSz="990600" eaLnBrk="0" hangingPunct="0">
              <a:spcBef>
                <a:spcPct val="30000"/>
              </a:spcBef>
              <a:defRPr sz="1200">
                <a:solidFill>
                  <a:schemeClr val="tx1"/>
                </a:solidFill>
                <a:latin typeface="Times New Roman" pitchFamily="18" charset="0"/>
              </a:defRPr>
            </a:lvl4pPr>
            <a:lvl5pPr marL="2057400" indent="-228600" defTabSz="990600" eaLnBrk="0" hangingPunct="0">
              <a:spcBef>
                <a:spcPct val="30000"/>
              </a:spcBef>
              <a:defRPr sz="1200">
                <a:solidFill>
                  <a:schemeClr val="tx1"/>
                </a:solidFill>
                <a:latin typeface="Times New Roman" pitchFamily="18" charset="0"/>
              </a:defRPr>
            </a:lvl5pPr>
            <a:lvl6pPr marL="2514600" indent="-228600" defTabSz="990600" eaLnBrk="0" fontAlgn="base" hangingPunct="0">
              <a:spcBef>
                <a:spcPct val="30000"/>
              </a:spcBef>
              <a:spcAft>
                <a:spcPct val="0"/>
              </a:spcAft>
              <a:defRPr sz="1200">
                <a:solidFill>
                  <a:schemeClr val="tx1"/>
                </a:solidFill>
                <a:latin typeface="Times New Roman" pitchFamily="18" charset="0"/>
              </a:defRPr>
            </a:lvl6pPr>
            <a:lvl7pPr marL="2971800" indent="-228600" defTabSz="990600" eaLnBrk="0" fontAlgn="base" hangingPunct="0">
              <a:spcBef>
                <a:spcPct val="30000"/>
              </a:spcBef>
              <a:spcAft>
                <a:spcPct val="0"/>
              </a:spcAft>
              <a:defRPr sz="1200">
                <a:solidFill>
                  <a:schemeClr val="tx1"/>
                </a:solidFill>
                <a:latin typeface="Times New Roman" pitchFamily="18" charset="0"/>
              </a:defRPr>
            </a:lvl7pPr>
            <a:lvl8pPr marL="3429000" indent="-228600" defTabSz="990600" eaLnBrk="0" fontAlgn="base" hangingPunct="0">
              <a:spcBef>
                <a:spcPct val="30000"/>
              </a:spcBef>
              <a:spcAft>
                <a:spcPct val="0"/>
              </a:spcAft>
              <a:defRPr sz="1200">
                <a:solidFill>
                  <a:schemeClr val="tx1"/>
                </a:solidFill>
                <a:latin typeface="Times New Roman" pitchFamily="18" charset="0"/>
              </a:defRPr>
            </a:lvl8pPr>
            <a:lvl9pPr marL="3886200" indent="-228600" defTabSz="990600" eaLnBrk="0" fontAlgn="base" hangingPunct="0">
              <a:spcBef>
                <a:spcPct val="30000"/>
              </a:spcBef>
              <a:spcAft>
                <a:spcPct val="0"/>
              </a:spcAft>
              <a:defRPr sz="1200">
                <a:solidFill>
                  <a:schemeClr val="tx1"/>
                </a:solidFill>
                <a:latin typeface="Times New Roman" pitchFamily="18" charset="0"/>
              </a:defRPr>
            </a:lvl9pPr>
          </a:lstStyle>
          <a:p>
            <a:pPr>
              <a:spcBef>
                <a:spcPct val="50000"/>
              </a:spcBef>
            </a:pPr>
            <a:fld id="{9B43B837-73CE-4954-97C8-5A771E338360}" type="slidenum">
              <a:rPr lang="en-US" altLang="de-DE" sz="1300" smtClean="0">
                <a:latin typeface="Tahoma" pitchFamily="34" charset="0"/>
              </a:rPr>
              <a:pPr>
                <a:spcBef>
                  <a:spcPct val="50000"/>
                </a:spcBef>
              </a:pPr>
              <a:t>13</a:t>
            </a:fld>
            <a:endParaRPr lang="en-US" altLang="de-DE" sz="130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8350"/>
            <a:ext cx="5114925" cy="3836988"/>
          </a:xfrm>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b="1" smtClean="0"/>
              <a:t>Guardian</a:t>
            </a:r>
            <a:r>
              <a:rPr lang="en-US" altLang="de-DE" smtClean="0"/>
              <a:t>: OCHA is the “Guardian” of the agreed upon datasets and will facilitate the distribution of the “best” available common operational and fundamental datasets in emergencies while managing forums for updates and distribution communication.  If OCHA is unable to provide this service in a specific country, a suitable substitute Guardian should be identified by Humanitarian Country Teams or equivalent decision-making body during contingency planning.</a:t>
            </a:r>
          </a:p>
          <a:p>
            <a:endParaRPr lang="en-US" altLang="de-DE" smtClean="0"/>
          </a:p>
          <a:p>
            <a:r>
              <a:rPr lang="en-US" altLang="de-DE" b="1" smtClean="0"/>
              <a:t>Sponsor</a:t>
            </a:r>
            <a:r>
              <a:rPr lang="en-US" altLang="de-DE" smtClean="0"/>
              <a:t>: Each dataset has a designated “Sponsor” who is responsible for identifying and liaising with relevant “Sources” to analyze, collate, clean and achieve consensus around a specific operational dataset. OCHA will maintain lists of dataset Sponsors at the country and global levels and coordinate between data Sponsors. </a:t>
            </a:r>
          </a:p>
          <a:p>
            <a:endParaRPr lang="en-US" altLang="de-DE" smtClean="0"/>
          </a:p>
          <a:p>
            <a:r>
              <a:rPr lang="en-US" altLang="de-DE" b="1" smtClean="0"/>
              <a:t>Source</a:t>
            </a:r>
            <a:r>
              <a:rPr lang="en-US" altLang="de-DE" smtClean="0"/>
              <a:t>: Each dataset will have designated source(s) or owner(s), such as: national authority/agency, Cluster, NGO, UN agency, International Organization, International Red Cross/Red Crescent that agrees to be fully responsible for the development, maintenance and metadata associated with a dataset and control distribution restrictions.</a:t>
            </a:r>
            <a:endParaRPr lang="de-DE" altLang="de-DE" smtClean="0"/>
          </a:p>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xfrm>
            <a:off x="992188" y="768350"/>
            <a:ext cx="5114925" cy="3836988"/>
          </a:xfrm>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smtClean="0"/>
          </a:p>
          <a:p>
            <a:r>
              <a:rPr lang="en-US" altLang="de-DE" smtClean="0"/>
              <a:t>    Country Code - This is taken from the ISO 2-letter country code standard. For most purposes, this code does not need to be included when giving the p-code for a place.  However, one good reason for including it is that it will force any p-code to be recognized as text rather than a number, which has the advantage of being sure that leading zeroes are not dropped.</a:t>
            </a:r>
          </a:p>
          <a:p>
            <a:r>
              <a:rPr lang="en-US" altLang="de-DE" smtClean="0"/>
              <a:t>    Admin 1 to Admin x - Each admin level gets a numeric code with enough leading zeros to ensure that the occasional addition of new admin units will not exceed the number of digits available.  In the example below, two digits are adequate for admin levels 1 - 3 (meaning that there will not be more than 99 admin units in any one of these levels).  Level 4 can have as many as 999 admin units.</a:t>
            </a:r>
          </a:p>
          <a:p>
            <a:r>
              <a:rPr lang="en-US" altLang="de-DE" smtClean="0"/>
              <a:t>    Incremental Settlement Numbers - For simplicity of maintenance, it is best to use a single set of incremental numbers across the whole country (rather than within each admin unit).  This has the additional advantage of allowing places to be referred to using only the settlement number without the admin unit codes, making them shorter. Enough digits should be used here to allow for the possibility of new datasets to be added. </a:t>
            </a:r>
            <a:endParaRPr lang="de-DE" altLang="de-DE" smtClean="0"/>
          </a:p>
        </p:txBody>
      </p:sp>
      <p:sp>
        <p:nvSpPr>
          <p:cNvPr id="5427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defRPr>
            </a:lvl1pPr>
            <a:lvl2pPr marL="742950" indent="-285750" defTabSz="990600" eaLnBrk="0" hangingPunct="0">
              <a:spcBef>
                <a:spcPct val="30000"/>
              </a:spcBef>
              <a:defRPr sz="1200">
                <a:solidFill>
                  <a:schemeClr val="tx1"/>
                </a:solidFill>
                <a:latin typeface="Times New Roman" pitchFamily="18" charset="0"/>
              </a:defRPr>
            </a:lvl2pPr>
            <a:lvl3pPr marL="1143000" indent="-228600" defTabSz="990600" eaLnBrk="0" hangingPunct="0">
              <a:spcBef>
                <a:spcPct val="30000"/>
              </a:spcBef>
              <a:defRPr sz="1200">
                <a:solidFill>
                  <a:schemeClr val="tx1"/>
                </a:solidFill>
                <a:latin typeface="Times New Roman" pitchFamily="18" charset="0"/>
              </a:defRPr>
            </a:lvl3pPr>
            <a:lvl4pPr marL="1600200" indent="-228600" defTabSz="990600" eaLnBrk="0" hangingPunct="0">
              <a:spcBef>
                <a:spcPct val="30000"/>
              </a:spcBef>
              <a:defRPr sz="1200">
                <a:solidFill>
                  <a:schemeClr val="tx1"/>
                </a:solidFill>
                <a:latin typeface="Times New Roman" pitchFamily="18" charset="0"/>
              </a:defRPr>
            </a:lvl4pPr>
            <a:lvl5pPr marL="2057400" indent="-228600" defTabSz="990600" eaLnBrk="0" hangingPunct="0">
              <a:spcBef>
                <a:spcPct val="30000"/>
              </a:spcBef>
              <a:defRPr sz="1200">
                <a:solidFill>
                  <a:schemeClr val="tx1"/>
                </a:solidFill>
                <a:latin typeface="Times New Roman" pitchFamily="18" charset="0"/>
              </a:defRPr>
            </a:lvl5pPr>
            <a:lvl6pPr marL="2514600" indent="-228600" defTabSz="990600" eaLnBrk="0" fontAlgn="base" hangingPunct="0">
              <a:spcBef>
                <a:spcPct val="30000"/>
              </a:spcBef>
              <a:spcAft>
                <a:spcPct val="0"/>
              </a:spcAft>
              <a:defRPr sz="1200">
                <a:solidFill>
                  <a:schemeClr val="tx1"/>
                </a:solidFill>
                <a:latin typeface="Times New Roman" pitchFamily="18" charset="0"/>
              </a:defRPr>
            </a:lvl6pPr>
            <a:lvl7pPr marL="2971800" indent="-228600" defTabSz="990600" eaLnBrk="0" fontAlgn="base" hangingPunct="0">
              <a:spcBef>
                <a:spcPct val="30000"/>
              </a:spcBef>
              <a:spcAft>
                <a:spcPct val="0"/>
              </a:spcAft>
              <a:defRPr sz="1200">
                <a:solidFill>
                  <a:schemeClr val="tx1"/>
                </a:solidFill>
                <a:latin typeface="Times New Roman" pitchFamily="18" charset="0"/>
              </a:defRPr>
            </a:lvl7pPr>
            <a:lvl8pPr marL="3429000" indent="-228600" defTabSz="990600" eaLnBrk="0" fontAlgn="base" hangingPunct="0">
              <a:spcBef>
                <a:spcPct val="30000"/>
              </a:spcBef>
              <a:spcAft>
                <a:spcPct val="0"/>
              </a:spcAft>
              <a:defRPr sz="1200">
                <a:solidFill>
                  <a:schemeClr val="tx1"/>
                </a:solidFill>
                <a:latin typeface="Times New Roman" pitchFamily="18" charset="0"/>
              </a:defRPr>
            </a:lvl8pPr>
            <a:lvl9pPr marL="3886200" indent="-228600" defTabSz="990600" eaLnBrk="0" fontAlgn="base" hangingPunct="0">
              <a:spcBef>
                <a:spcPct val="30000"/>
              </a:spcBef>
              <a:spcAft>
                <a:spcPct val="0"/>
              </a:spcAft>
              <a:defRPr sz="1200">
                <a:solidFill>
                  <a:schemeClr val="tx1"/>
                </a:solidFill>
                <a:latin typeface="Times New Roman" pitchFamily="18" charset="0"/>
              </a:defRPr>
            </a:lvl9pPr>
          </a:lstStyle>
          <a:p>
            <a:pPr>
              <a:spcBef>
                <a:spcPct val="50000"/>
              </a:spcBef>
            </a:pPr>
            <a:fld id="{BFDD1D07-6361-4F06-8C50-153ED7AA7874}" type="slidenum">
              <a:rPr lang="en-US" altLang="de-DE" sz="1300" smtClean="0">
                <a:latin typeface="Tahoma" pitchFamily="34" charset="0"/>
              </a:rPr>
              <a:pPr>
                <a:spcBef>
                  <a:spcPct val="50000"/>
                </a:spcBef>
              </a:pPr>
              <a:t>24</a:t>
            </a:fld>
            <a:endParaRPr lang="en-US" altLang="de-DE" sz="1300"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xfrm>
            <a:off x="992188" y="768350"/>
            <a:ext cx="5114925" cy="3836988"/>
          </a:xfrm>
          <a:ln/>
        </p:spPr>
      </p:sp>
      <p:sp>
        <p:nvSpPr>
          <p:cNvPr id="552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
        <p:nvSpPr>
          <p:cNvPr id="553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defRPr>
            </a:lvl1pPr>
            <a:lvl2pPr marL="742950" indent="-285750" defTabSz="990600" eaLnBrk="0" hangingPunct="0">
              <a:spcBef>
                <a:spcPct val="30000"/>
              </a:spcBef>
              <a:defRPr sz="1200">
                <a:solidFill>
                  <a:schemeClr val="tx1"/>
                </a:solidFill>
                <a:latin typeface="Times New Roman" pitchFamily="18" charset="0"/>
              </a:defRPr>
            </a:lvl2pPr>
            <a:lvl3pPr marL="1143000" indent="-228600" defTabSz="990600" eaLnBrk="0" hangingPunct="0">
              <a:spcBef>
                <a:spcPct val="30000"/>
              </a:spcBef>
              <a:defRPr sz="1200">
                <a:solidFill>
                  <a:schemeClr val="tx1"/>
                </a:solidFill>
                <a:latin typeface="Times New Roman" pitchFamily="18" charset="0"/>
              </a:defRPr>
            </a:lvl3pPr>
            <a:lvl4pPr marL="1600200" indent="-228600" defTabSz="990600" eaLnBrk="0" hangingPunct="0">
              <a:spcBef>
                <a:spcPct val="30000"/>
              </a:spcBef>
              <a:defRPr sz="1200">
                <a:solidFill>
                  <a:schemeClr val="tx1"/>
                </a:solidFill>
                <a:latin typeface="Times New Roman" pitchFamily="18" charset="0"/>
              </a:defRPr>
            </a:lvl4pPr>
            <a:lvl5pPr marL="2057400" indent="-228600" defTabSz="990600" eaLnBrk="0" hangingPunct="0">
              <a:spcBef>
                <a:spcPct val="30000"/>
              </a:spcBef>
              <a:defRPr sz="1200">
                <a:solidFill>
                  <a:schemeClr val="tx1"/>
                </a:solidFill>
                <a:latin typeface="Times New Roman" pitchFamily="18" charset="0"/>
              </a:defRPr>
            </a:lvl5pPr>
            <a:lvl6pPr marL="2514600" indent="-228600" defTabSz="990600" eaLnBrk="0" fontAlgn="base" hangingPunct="0">
              <a:spcBef>
                <a:spcPct val="30000"/>
              </a:spcBef>
              <a:spcAft>
                <a:spcPct val="0"/>
              </a:spcAft>
              <a:defRPr sz="1200">
                <a:solidFill>
                  <a:schemeClr val="tx1"/>
                </a:solidFill>
                <a:latin typeface="Times New Roman" pitchFamily="18" charset="0"/>
              </a:defRPr>
            </a:lvl6pPr>
            <a:lvl7pPr marL="2971800" indent="-228600" defTabSz="990600" eaLnBrk="0" fontAlgn="base" hangingPunct="0">
              <a:spcBef>
                <a:spcPct val="30000"/>
              </a:spcBef>
              <a:spcAft>
                <a:spcPct val="0"/>
              </a:spcAft>
              <a:defRPr sz="1200">
                <a:solidFill>
                  <a:schemeClr val="tx1"/>
                </a:solidFill>
                <a:latin typeface="Times New Roman" pitchFamily="18" charset="0"/>
              </a:defRPr>
            </a:lvl7pPr>
            <a:lvl8pPr marL="3429000" indent="-228600" defTabSz="990600" eaLnBrk="0" fontAlgn="base" hangingPunct="0">
              <a:spcBef>
                <a:spcPct val="30000"/>
              </a:spcBef>
              <a:spcAft>
                <a:spcPct val="0"/>
              </a:spcAft>
              <a:defRPr sz="1200">
                <a:solidFill>
                  <a:schemeClr val="tx1"/>
                </a:solidFill>
                <a:latin typeface="Times New Roman" pitchFamily="18" charset="0"/>
              </a:defRPr>
            </a:lvl8pPr>
            <a:lvl9pPr marL="3886200" indent="-228600" defTabSz="990600" eaLnBrk="0" fontAlgn="base" hangingPunct="0">
              <a:spcBef>
                <a:spcPct val="30000"/>
              </a:spcBef>
              <a:spcAft>
                <a:spcPct val="0"/>
              </a:spcAft>
              <a:defRPr sz="1200">
                <a:solidFill>
                  <a:schemeClr val="tx1"/>
                </a:solidFill>
                <a:latin typeface="Times New Roman" pitchFamily="18" charset="0"/>
              </a:defRPr>
            </a:lvl9pPr>
          </a:lstStyle>
          <a:p>
            <a:pPr>
              <a:spcBef>
                <a:spcPct val="50000"/>
              </a:spcBef>
            </a:pPr>
            <a:fld id="{4545BDF4-333D-4F9A-B375-7E8ED8264365}" type="slidenum">
              <a:rPr lang="en-US" altLang="de-DE" sz="1300" smtClean="0">
                <a:latin typeface="Tahoma" pitchFamily="34" charset="0"/>
              </a:rPr>
              <a:pPr>
                <a:spcBef>
                  <a:spcPct val="50000"/>
                </a:spcBef>
              </a:pPr>
              <a:t>26</a:t>
            </a:fld>
            <a:endParaRPr lang="en-US" altLang="de-DE" sz="1300" smtClean="0">
              <a:latin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323850" y="6440488"/>
            <a:ext cx="2952750"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F.-J. Behr, Prof. </a:t>
            </a:r>
            <a:r>
              <a:rPr lang="de-DE" altLang="en-US"/>
              <a:t>Dr.-Ing. H. Lehmkühler</a:t>
            </a:r>
            <a:endParaRPr lang="en-US" altLang="en-US"/>
          </a:p>
        </p:txBody>
      </p:sp>
      <p:sp>
        <p:nvSpPr>
          <p:cNvPr id="5" name="Foliennummernplatzhalter 4"/>
          <p:cNvSpPr>
            <a:spLocks noGrp="1"/>
          </p:cNvSpPr>
          <p:nvPr>
            <p:ph type="sldNum" sz="quarter" idx="11"/>
          </p:nvPr>
        </p:nvSpPr>
        <p:spPr/>
        <p:txBody>
          <a:bodyPr/>
          <a:lstStyle>
            <a:lvl1pPr>
              <a:defRPr/>
            </a:lvl1pPr>
          </a:lstStyle>
          <a:p>
            <a:pPr>
              <a:defRPr/>
            </a:pPr>
            <a:fld id="{1B581443-68CE-4193-940C-B67DA004CC7A}"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647395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5" name="Foliennummernplatzhalter 4"/>
          <p:cNvSpPr>
            <a:spLocks noGrp="1"/>
          </p:cNvSpPr>
          <p:nvPr>
            <p:ph type="sldNum" sz="quarter" idx="11"/>
          </p:nvPr>
        </p:nvSpPr>
        <p:spPr/>
        <p:txBody>
          <a:bodyPr/>
          <a:lstStyle>
            <a:lvl1pPr>
              <a:defRPr/>
            </a:lvl1pPr>
          </a:lstStyle>
          <a:p>
            <a:pPr>
              <a:defRPr/>
            </a:pPr>
            <a:fld id="{79BA817F-3888-41E5-807D-3A8364CB7151}"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47263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92850" y="609600"/>
            <a:ext cx="1868488"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2625" y="609600"/>
            <a:ext cx="5457825" cy="5562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5" name="Foliennummernplatzhalter 4"/>
          <p:cNvSpPr>
            <a:spLocks noGrp="1"/>
          </p:cNvSpPr>
          <p:nvPr>
            <p:ph type="sldNum" sz="quarter" idx="11"/>
          </p:nvPr>
        </p:nvSpPr>
        <p:spPr/>
        <p:txBody>
          <a:bodyPr/>
          <a:lstStyle>
            <a:lvl1pPr>
              <a:defRPr/>
            </a:lvl1pPr>
          </a:lstStyle>
          <a:p>
            <a:pPr>
              <a:defRPr/>
            </a:pPr>
            <a:fld id="{FF83FA29-F5B5-4EB8-A1EF-53414A51C4A5}"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62849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US" altLang="en-US"/>
              <a:t>GI 2013, Dresden</a:t>
            </a:r>
            <a:endParaRPr lang="en-US" altLang="en-US" sz="1400">
              <a:latin typeface="Times" pitchFamily="18" charset="0"/>
            </a:endParaRPr>
          </a:p>
        </p:txBody>
      </p:sp>
    </p:spTree>
    <p:extLst>
      <p:ext uri="{BB962C8B-B14F-4D97-AF65-F5344CB8AC3E}">
        <p14:creationId xmlns:p14="http://schemas.microsoft.com/office/powerpoint/2010/main" val="39060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sldNum" sz="quarter" idx="10"/>
          </p:nvPr>
        </p:nvSpPr>
        <p:spPr>
          <a:ln/>
        </p:spPr>
        <p:txBody>
          <a:bodyPr/>
          <a:lstStyle>
            <a:lvl1pPr>
              <a:defRPr/>
            </a:lvl1pPr>
          </a:lstStyle>
          <a:p>
            <a:pPr>
              <a:defRPr/>
            </a:pPr>
            <a:r>
              <a:rPr lang="en-US" altLang="en-US"/>
              <a:t>GI 2013, Dresden</a:t>
            </a:r>
            <a:endParaRPr lang="en-US" altLang="en-US" sz="1400">
              <a:latin typeface="Times" pitchFamily="18" charset="0"/>
            </a:endParaRPr>
          </a:p>
        </p:txBody>
      </p:sp>
    </p:spTree>
    <p:extLst>
      <p:ext uri="{BB962C8B-B14F-4D97-AF65-F5344CB8AC3E}">
        <p14:creationId xmlns:p14="http://schemas.microsoft.com/office/powerpoint/2010/main" val="23313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marL="342900" indent="-342900" algn="r">
              <a:buFont typeface="Wingdings" pitchFamily="2" charset="2"/>
              <a:buChar char="§"/>
              <a:defRPr sz="2000" b="0" cap="none" baseline="0">
                <a:effectLst/>
                <a:latin typeface="Calibri" pitchFamily="34" charset="0"/>
              </a:defRPr>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7772400" cy="1500187"/>
          </a:xfrm>
        </p:spPr>
        <p:txBody>
          <a:bodyPr anchor="ctr"/>
          <a:lstStyle>
            <a:lvl1pPr marL="0" indent="0" algn="r">
              <a:buNone/>
              <a:defRPr sz="28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dirty="0" smtClean="0"/>
              <a:t>Textmasterformate durch Klicken bearbeiten</a:t>
            </a:r>
          </a:p>
        </p:txBody>
      </p:sp>
      <p:sp>
        <p:nvSpPr>
          <p:cNvPr id="4" name="Datumsplatzhalter 3"/>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5" name="Foliennummernplatzhalter 4"/>
          <p:cNvSpPr>
            <a:spLocks noGrp="1"/>
          </p:cNvSpPr>
          <p:nvPr>
            <p:ph type="sldNum" sz="quarter" idx="11"/>
          </p:nvPr>
        </p:nvSpPr>
        <p:spPr/>
        <p:txBody>
          <a:bodyPr/>
          <a:lstStyle>
            <a:lvl1pPr>
              <a:defRPr/>
            </a:lvl1pPr>
          </a:lstStyle>
          <a:p>
            <a:pPr>
              <a:defRPr/>
            </a:pPr>
            <a:fld id="{C14DF2AF-B83B-47CA-A8A1-E06DF8F7E5E6}"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3116889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2625" y="1671638"/>
            <a:ext cx="3662363"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97388" y="1671638"/>
            <a:ext cx="3663950"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6" name="Foliennummernplatzhalter 5"/>
          <p:cNvSpPr>
            <a:spLocks noGrp="1"/>
          </p:cNvSpPr>
          <p:nvPr>
            <p:ph type="sldNum" sz="quarter" idx="11"/>
          </p:nvPr>
        </p:nvSpPr>
        <p:spPr/>
        <p:txBody>
          <a:bodyPr/>
          <a:lstStyle>
            <a:lvl1pPr>
              <a:defRPr/>
            </a:lvl1pPr>
          </a:lstStyle>
          <a:p>
            <a:pPr>
              <a:defRPr/>
            </a:pPr>
            <a:fld id="{9F973F32-EE90-4272-9552-BB673ED761A5}"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896315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8" name="Foliennummernplatzhalter 7"/>
          <p:cNvSpPr>
            <a:spLocks noGrp="1"/>
          </p:cNvSpPr>
          <p:nvPr>
            <p:ph type="sldNum" sz="quarter" idx="11"/>
          </p:nvPr>
        </p:nvSpPr>
        <p:spPr/>
        <p:txBody>
          <a:bodyPr/>
          <a:lstStyle>
            <a:lvl1pPr>
              <a:defRPr/>
            </a:lvl1pPr>
          </a:lstStyle>
          <a:p>
            <a:pPr>
              <a:defRPr/>
            </a:pPr>
            <a:fld id="{17C39067-123C-4BEC-872D-BED2B9C608F8}"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219115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4" name="Foliennummernplatzhalter 3"/>
          <p:cNvSpPr>
            <a:spLocks noGrp="1"/>
          </p:cNvSpPr>
          <p:nvPr>
            <p:ph type="sldNum" sz="quarter" idx="11"/>
          </p:nvPr>
        </p:nvSpPr>
        <p:spPr/>
        <p:txBody>
          <a:bodyPr/>
          <a:lstStyle>
            <a:lvl1pPr>
              <a:defRPr/>
            </a:lvl1pPr>
          </a:lstStyle>
          <a:p>
            <a:pPr>
              <a:defRPr/>
            </a:pPr>
            <a:fld id="{F298CCE5-FBB8-4715-BFCA-35ADF56E5E0A}"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900771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3" name="Foliennummernplatzhalter 2"/>
          <p:cNvSpPr>
            <a:spLocks noGrp="1"/>
          </p:cNvSpPr>
          <p:nvPr>
            <p:ph type="sldNum" sz="quarter" idx="11"/>
          </p:nvPr>
        </p:nvSpPr>
        <p:spPr/>
        <p:txBody>
          <a:bodyPr/>
          <a:lstStyle>
            <a:lvl1pPr>
              <a:defRPr/>
            </a:lvl1pPr>
          </a:lstStyle>
          <a:p>
            <a:pPr>
              <a:defRPr/>
            </a:pPr>
            <a:fld id="{E580FA9E-D7D5-498B-BFCD-123835956470}"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1377143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6" name="Foliennummernplatzhalter 5"/>
          <p:cNvSpPr>
            <a:spLocks noGrp="1"/>
          </p:cNvSpPr>
          <p:nvPr>
            <p:ph type="sldNum" sz="quarter" idx="11"/>
          </p:nvPr>
        </p:nvSpPr>
        <p:spPr/>
        <p:txBody>
          <a:bodyPr/>
          <a:lstStyle>
            <a:lvl1pPr>
              <a:defRPr/>
            </a:lvl1pPr>
          </a:lstStyle>
          <a:p>
            <a:pPr>
              <a:defRPr/>
            </a:pPr>
            <a:fld id="{884743C8-344B-4CBF-B1E4-2253E459EF2B}"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02735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684213" y="6440488"/>
            <a:ext cx="2879725" cy="228600"/>
          </a:xfrm>
          <a:prstGeom prst="rect">
            <a:avLst/>
          </a:prstGeom>
        </p:spPr>
        <p:txBody>
          <a:bodyPr/>
          <a:lstStyle>
            <a:lvl1pPr eaLnBrk="0" hangingPunct="0">
              <a:spcBef>
                <a:spcPct val="50000"/>
              </a:spcBef>
              <a:defRPr/>
            </a:lvl1pPr>
          </a:lstStyle>
          <a:p>
            <a:pPr>
              <a:defRPr/>
            </a:pPr>
            <a:r>
              <a:rPr lang="en-US" altLang="en-US"/>
              <a:t>Prof. </a:t>
            </a:r>
            <a:r>
              <a:rPr lang="de-DE" altLang="en-US"/>
              <a:t>Dr.-Ing. </a:t>
            </a:r>
            <a:r>
              <a:rPr lang="en-US" altLang="en-US"/>
              <a:t>Franz-Josef Behr</a:t>
            </a:r>
          </a:p>
        </p:txBody>
      </p:sp>
      <p:sp>
        <p:nvSpPr>
          <p:cNvPr id="6" name="Foliennummernplatzhalter 5"/>
          <p:cNvSpPr>
            <a:spLocks noGrp="1"/>
          </p:cNvSpPr>
          <p:nvPr>
            <p:ph type="sldNum" sz="quarter" idx="11"/>
          </p:nvPr>
        </p:nvSpPr>
        <p:spPr/>
        <p:txBody>
          <a:bodyPr/>
          <a:lstStyle>
            <a:lvl1pPr>
              <a:defRPr/>
            </a:lvl1pPr>
          </a:lstStyle>
          <a:p>
            <a:pPr>
              <a:defRPr/>
            </a:pPr>
            <a:fld id="{B84DA32A-5B7E-4561-873B-CB6CC013F9CF}" type="slidenum">
              <a:rPr lang="en-US" altLang="en-US"/>
              <a:pPr>
                <a:defRPr/>
              </a:pPr>
              <a:t>‹Nr.›</a:t>
            </a:fld>
            <a:endParaRPr lang="en-US" altLang="en-US" sz="1400">
              <a:solidFill>
                <a:schemeClr val="tx1"/>
              </a:solidFill>
              <a:latin typeface="Times" pitchFamily="18" charset="0"/>
            </a:endParaRPr>
          </a:p>
        </p:txBody>
      </p:sp>
    </p:spTree>
    <p:extLst>
      <p:ext uri="{BB962C8B-B14F-4D97-AF65-F5344CB8AC3E}">
        <p14:creationId xmlns:p14="http://schemas.microsoft.com/office/powerpoint/2010/main" val="207782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2625" y="609600"/>
            <a:ext cx="7477125"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en-US" smtClean="0"/>
              <a:t>Klicken Sie, um das Titelformat zu bearbeiten</a:t>
            </a:r>
          </a:p>
        </p:txBody>
      </p:sp>
      <p:sp>
        <p:nvSpPr>
          <p:cNvPr id="30724" name="Rectangle 4"/>
          <p:cNvSpPr>
            <a:spLocks noGrp="1" noChangeArrowheads="1"/>
          </p:cNvSpPr>
          <p:nvPr>
            <p:ph type="sldNum" sz="quarter" idx="4"/>
          </p:nvPr>
        </p:nvSpPr>
        <p:spPr bwMode="auto">
          <a:xfrm>
            <a:off x="6329363" y="6469063"/>
            <a:ext cx="1831975" cy="273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900">
                <a:solidFill>
                  <a:srgbClr val="000066"/>
                </a:solidFill>
                <a:latin typeface="+mj-lt"/>
              </a:defRPr>
            </a:lvl1pPr>
          </a:lstStyle>
          <a:p>
            <a:pPr>
              <a:defRPr/>
            </a:pPr>
            <a:r>
              <a:rPr lang="en-US" altLang="en-US"/>
              <a:t>GI 2013, Dresden</a:t>
            </a:r>
            <a:endParaRPr lang="en-US" altLang="en-US" sz="1400">
              <a:latin typeface="Times" pitchFamily="18" charset="0"/>
            </a:endParaRPr>
          </a:p>
        </p:txBody>
      </p:sp>
      <p:sp>
        <p:nvSpPr>
          <p:cNvPr id="1028" name="Rectangle 5"/>
          <p:cNvSpPr>
            <a:spLocks noGrp="1" noChangeArrowheads="1"/>
          </p:cNvSpPr>
          <p:nvPr>
            <p:ph type="body" idx="1"/>
          </p:nvPr>
        </p:nvSpPr>
        <p:spPr bwMode="auto">
          <a:xfrm>
            <a:off x="682625" y="1671638"/>
            <a:ext cx="747871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CH" altLang="de-CH" smtClean="0"/>
              <a:t>Klicken Sie, um die Formate des Vorlagentextes zu bearbeiten</a:t>
            </a:r>
          </a:p>
          <a:p>
            <a:pPr lvl="1"/>
            <a:r>
              <a:rPr lang="de-CH" altLang="de-CH" smtClean="0"/>
              <a:t>Zweite Ebene</a:t>
            </a:r>
          </a:p>
          <a:p>
            <a:pPr lvl="2"/>
            <a:r>
              <a:rPr lang="de-CH" altLang="de-CH" smtClean="0"/>
              <a:t>Dritte Ebene</a:t>
            </a:r>
          </a:p>
          <a:p>
            <a:pPr lvl="3"/>
            <a:r>
              <a:rPr lang="de-CH" altLang="de-CH" smtClean="0"/>
              <a:t>Vierte Ebene</a:t>
            </a:r>
          </a:p>
          <a:p>
            <a:pPr lvl="4"/>
            <a:r>
              <a:rPr lang="de-CH" altLang="de-CH" smtClean="0"/>
              <a:t>Fünfte Ebene</a:t>
            </a:r>
          </a:p>
        </p:txBody>
      </p:sp>
      <p:sp>
        <p:nvSpPr>
          <p:cNvPr id="1029" name="Rectangle 6"/>
          <p:cNvSpPr>
            <a:spLocks noChangeArrowheads="1"/>
          </p:cNvSpPr>
          <p:nvPr/>
        </p:nvSpPr>
        <p:spPr bwMode="auto">
          <a:xfrm>
            <a:off x="0" y="0"/>
            <a:ext cx="250825" cy="6842125"/>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a:spcBef>
                <a:spcPct val="50000"/>
              </a:spcBef>
              <a:defRPr/>
            </a:pPr>
            <a:endParaRPr lang="de-DE" altLang="de-DE" smtClean="0"/>
          </a:p>
        </p:txBody>
      </p:sp>
      <p:sp>
        <p:nvSpPr>
          <p:cNvPr id="1030" name="Rectangle 7"/>
          <p:cNvSpPr>
            <a:spLocks noChangeArrowheads="1"/>
          </p:cNvSpPr>
          <p:nvPr/>
        </p:nvSpPr>
        <p:spPr bwMode="auto">
          <a:xfrm>
            <a:off x="0" y="0"/>
            <a:ext cx="250825" cy="4941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a:spcBef>
                <a:spcPct val="50000"/>
              </a:spcBef>
              <a:defRPr/>
            </a:pPr>
            <a:endParaRPr lang="de-DE" altLang="de-DE" smtClean="0"/>
          </a:p>
        </p:txBody>
      </p:sp>
      <p:sp>
        <p:nvSpPr>
          <p:cNvPr id="1031" name="Rectangle 8"/>
          <p:cNvSpPr>
            <a:spLocks noChangeArrowheads="1"/>
          </p:cNvSpPr>
          <p:nvPr/>
        </p:nvSpPr>
        <p:spPr bwMode="auto">
          <a:xfrm rot="-5400000">
            <a:off x="-1042988" y="2992438"/>
            <a:ext cx="2295525" cy="307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eaLnBrk="1" hangingPunct="1">
              <a:spcBef>
                <a:spcPct val="20000"/>
              </a:spcBef>
              <a:defRPr/>
            </a:pPr>
            <a:r>
              <a:rPr lang="de-DE" altLang="de-DE" sz="1400" smtClean="0">
                <a:solidFill>
                  <a:schemeClr val="bg1"/>
                </a:solidFill>
              </a:rPr>
              <a:t>Geodata in UN Organisations</a:t>
            </a:r>
          </a:p>
        </p:txBody>
      </p:sp>
      <p:sp>
        <p:nvSpPr>
          <p:cNvPr id="1032" name="Rectangle 9"/>
          <p:cNvSpPr>
            <a:spLocks noChangeArrowheads="1"/>
          </p:cNvSpPr>
          <p:nvPr/>
        </p:nvSpPr>
        <p:spPr bwMode="auto">
          <a:xfrm>
            <a:off x="-107950" y="586105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1600">
                <a:solidFill>
                  <a:schemeClr val="tx1"/>
                </a:solidFill>
                <a:latin typeface="Calibri" pitchFamily="34" charset="0"/>
              </a:defRPr>
            </a:lvl1pPr>
            <a:lvl2pPr marL="742950" indent="-285750" eaLnBrk="0" hangingPunct="0">
              <a:defRPr sz="1600">
                <a:solidFill>
                  <a:schemeClr val="tx1"/>
                </a:solidFill>
                <a:latin typeface="Calibri" pitchFamily="34" charset="0"/>
              </a:defRPr>
            </a:lvl2pPr>
            <a:lvl3pPr marL="1143000" indent="-228600" eaLnBrk="0" hangingPunct="0">
              <a:defRPr sz="1600">
                <a:solidFill>
                  <a:schemeClr val="tx1"/>
                </a:solidFill>
                <a:latin typeface="Calibri" pitchFamily="34" charset="0"/>
              </a:defRPr>
            </a:lvl3pPr>
            <a:lvl4pPr marL="1600200" indent="-228600" eaLnBrk="0" hangingPunct="0">
              <a:defRPr sz="1600">
                <a:solidFill>
                  <a:schemeClr val="tx1"/>
                </a:solidFill>
                <a:latin typeface="Calibri" pitchFamily="34" charset="0"/>
              </a:defRPr>
            </a:lvl4pPr>
            <a:lvl5pPr marL="2057400" indent="-228600" eaLnBrk="0" hangingPunct="0">
              <a:defRPr sz="1600">
                <a:solidFill>
                  <a:schemeClr val="tx1"/>
                </a:solidFill>
                <a:latin typeface="Calibri" pitchFamily="34" charset="0"/>
              </a:defRPr>
            </a:lvl5pPr>
            <a:lvl6pPr marL="2514600" indent="-228600" eaLnBrk="0" fontAlgn="base" hangingPunct="0">
              <a:spcBef>
                <a:spcPct val="0"/>
              </a:spcBef>
              <a:spcAft>
                <a:spcPct val="0"/>
              </a:spcAft>
              <a:defRPr sz="1600">
                <a:solidFill>
                  <a:schemeClr val="tx1"/>
                </a:solidFill>
                <a:latin typeface="Calibri" pitchFamily="34" charset="0"/>
              </a:defRPr>
            </a:lvl6pPr>
            <a:lvl7pPr marL="2971800" indent="-228600" eaLnBrk="0" fontAlgn="base" hangingPunct="0">
              <a:spcBef>
                <a:spcPct val="0"/>
              </a:spcBef>
              <a:spcAft>
                <a:spcPct val="0"/>
              </a:spcAft>
              <a:defRPr sz="1600">
                <a:solidFill>
                  <a:schemeClr val="tx1"/>
                </a:solidFill>
                <a:latin typeface="Calibri" pitchFamily="34" charset="0"/>
              </a:defRPr>
            </a:lvl7pPr>
            <a:lvl8pPr marL="3429000" indent="-228600" eaLnBrk="0" fontAlgn="base" hangingPunct="0">
              <a:spcBef>
                <a:spcPct val="0"/>
              </a:spcBef>
              <a:spcAft>
                <a:spcPct val="0"/>
              </a:spcAft>
              <a:defRPr sz="1600">
                <a:solidFill>
                  <a:schemeClr val="tx1"/>
                </a:solidFill>
                <a:latin typeface="Calibri" pitchFamily="34" charset="0"/>
              </a:defRPr>
            </a:lvl8pPr>
            <a:lvl9pPr marL="3886200" indent="-228600" eaLnBrk="0" fontAlgn="base" hangingPunct="0">
              <a:spcBef>
                <a:spcPct val="0"/>
              </a:spcBef>
              <a:spcAft>
                <a:spcPct val="0"/>
              </a:spcAft>
              <a:defRPr sz="1600">
                <a:solidFill>
                  <a:schemeClr val="tx1"/>
                </a:solidFill>
                <a:latin typeface="Calibri" pitchFamily="34" charset="0"/>
              </a:defRPr>
            </a:lvl9pPr>
          </a:lstStyle>
          <a:p>
            <a:pPr algn="r" eaLnBrk="1" hangingPunct="1">
              <a:spcBef>
                <a:spcPct val="20000"/>
              </a:spcBef>
              <a:defRPr/>
            </a:pPr>
            <a:fld id="{EBC5AD64-E7E1-4629-9C18-0690D420AEAB}" type="slidenum">
              <a:rPr lang="de-DE" altLang="de-DE" sz="1200" smtClean="0">
                <a:solidFill>
                  <a:schemeClr val="bg1"/>
                </a:solidFill>
              </a:rPr>
              <a:pPr algn="r" eaLnBrk="1" hangingPunct="1">
                <a:spcBef>
                  <a:spcPct val="20000"/>
                </a:spcBef>
                <a:defRPr/>
              </a:pPr>
              <a:t>‹Nr.›</a:t>
            </a:fld>
            <a:endParaRPr lang="de-DE" altLang="de-DE" sz="1200" smtClean="0">
              <a:solidFill>
                <a:schemeClr val="bg1"/>
              </a:solidFill>
            </a:endParaRPr>
          </a:p>
        </p:txBody>
      </p:sp>
      <p:pic>
        <p:nvPicPr>
          <p:cNvPr id="1033" name="Picture 11" descr="HFT_EK1_CMYK_maxH16m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56550" y="290513"/>
            <a:ext cx="11160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7" r:id="rId1"/>
    <p:sldLayoutId id="2147483705"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06" r:id="rId12"/>
  </p:sldLayoutIdLst>
  <p:hf sldNum="0" hdr="0" ftr="0"/>
  <p:txStyles>
    <p:titleStyle>
      <a:lvl1pPr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5pPr>
      <a:lvl6pPr marL="457200"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6pPr>
      <a:lvl7pPr marL="914400"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7pPr>
      <a:lvl8pPr marL="1371600"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8pPr>
      <a:lvl9pPr marL="1828800" algn="l" rtl="0" eaLnBrk="0" fontAlgn="base" hangingPunct="0">
        <a:spcBef>
          <a:spcPct val="0"/>
        </a:spcBef>
        <a:spcAft>
          <a:spcPct val="0"/>
        </a:spcAft>
        <a:defRPr sz="28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hyperlink" Target="https://sites.google.com/site/ochaimwiki/file-and-dataset-naming-manual"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hewsweb.org/hp/" TargetMode="External"/><Relationship Id="rId2" Type="http://schemas.openxmlformats.org/officeDocument/2006/relationships/hyperlink" Target="http://www.gripweb.org/gripweb/"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677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ctrTitle"/>
          </p:nvPr>
        </p:nvSpPr>
        <p:spPr>
          <a:xfrm>
            <a:off x="0" y="2362200"/>
            <a:ext cx="9677400" cy="1143000"/>
          </a:xfrm>
          <a:solidFill>
            <a:srgbClr val="EAEAEA">
              <a:alpha val="32941"/>
            </a:srgbClr>
          </a:solidFill>
        </p:spPr>
        <p:txBody>
          <a:bodyPr lIns="90488" tIns="44450" rIns="90488" bIns="44450"/>
          <a:lstStyle/>
          <a:p>
            <a:pPr eaLnBrk="1" hangingPunct="1">
              <a:defRPr/>
            </a:pPr>
            <a:r>
              <a:rPr lang="en-US" altLang="de-DE" sz="3600">
                <a:solidFill>
                  <a:schemeClr val="bg1">
                    <a:lumMod val="95000"/>
                  </a:schemeClr>
                </a:solidFill>
              </a:rPr>
              <a:t>Geodata for Humanitarian Affairs in UN Organisations </a:t>
            </a:r>
            <a:endParaRPr lang="en-US" altLang="de-DE" sz="3600" smtClean="0">
              <a:solidFill>
                <a:schemeClr val="bg1">
                  <a:lumMod val="95000"/>
                </a:schemeClr>
              </a:solidFill>
            </a:endParaRPr>
          </a:p>
        </p:txBody>
      </p:sp>
      <p:sp>
        <p:nvSpPr>
          <p:cNvPr id="7" name="Rectangle 2"/>
          <p:cNvSpPr txBox="1">
            <a:spLocks noChangeArrowheads="1"/>
          </p:cNvSpPr>
          <p:nvPr/>
        </p:nvSpPr>
        <p:spPr bwMode="auto">
          <a:xfrm>
            <a:off x="0" y="4572000"/>
            <a:ext cx="9677400" cy="571500"/>
          </a:xfrm>
          <a:prstGeom prst="rect">
            <a:avLst/>
          </a:prstGeom>
          <a:solidFill>
            <a:srgbClr val="EAEAEA">
              <a:alpha val="69804"/>
            </a:srgbClr>
          </a:solidFill>
          <a:ln>
            <a:noFill/>
          </a:ln>
        </p:spPr>
        <p:txBody>
          <a:bodyPr lIns="90488" tIns="44450" rIns="90488" bIns="44450" anchor="ct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eaLnBrk="1" hangingPunct="1">
              <a:defRPr/>
            </a:pPr>
            <a:r>
              <a:rPr lang="en-GB" altLang="de-DE" sz="2000" kern="0" smtClean="0">
                <a:solidFill>
                  <a:schemeClr val="tx1">
                    <a:lumMod val="75000"/>
                    <a:lumOff val="25000"/>
                  </a:schemeClr>
                </a:solidFill>
              </a:rPr>
              <a:t>Prof. Dr. Franz-Josef Behr, Stuttgart University of Applied Sciences</a:t>
            </a:r>
            <a:endParaRPr lang="en-US" altLang="de-DE" sz="2000" kern="0" smtClean="0">
              <a:solidFill>
                <a:schemeClr val="tx1">
                  <a:lumMod val="75000"/>
                  <a:lumOff val="25000"/>
                </a:schemeClr>
              </a:solidFill>
            </a:endParaRPr>
          </a:p>
        </p:txBody>
      </p:sp>
      <p:sp>
        <p:nvSpPr>
          <p:cNvPr id="8" name="Rectangle 2"/>
          <p:cNvSpPr txBox="1">
            <a:spLocks noChangeArrowheads="1"/>
          </p:cNvSpPr>
          <p:nvPr/>
        </p:nvSpPr>
        <p:spPr bwMode="auto">
          <a:xfrm>
            <a:off x="0" y="5295900"/>
            <a:ext cx="9677400" cy="609600"/>
          </a:xfrm>
          <a:prstGeom prst="rect">
            <a:avLst/>
          </a:prstGeom>
          <a:solidFill>
            <a:srgbClr val="EAEAEA">
              <a:alpha val="69804"/>
            </a:srgbClr>
          </a:solidFill>
          <a:ln>
            <a:noFill/>
          </a:ln>
        </p:spPr>
        <p:txBody>
          <a:bodyPr lIns="90488" tIns="44450" rIns="90488" bIns="44450" anchor="ctr"/>
          <a:lstStyle>
            <a:lvl1pPr algn="l" rtl="0" eaLnBrk="0" fontAlgn="base" hangingPunct="0">
              <a:spcBef>
                <a:spcPct val="0"/>
              </a:spcBef>
              <a:spcAft>
                <a:spcPct val="0"/>
              </a:spcAft>
              <a:defRPr sz="2800">
                <a:solidFill>
                  <a:srgbClr val="000066"/>
                </a:solidFill>
                <a:latin typeface="+mj-lt"/>
                <a:ea typeface="+mj-ea"/>
                <a:cs typeface="+mj-cs"/>
              </a:defRPr>
            </a:lvl1pPr>
            <a:lvl2pPr algn="l" rtl="0" eaLnBrk="0" fontAlgn="base" hangingPunct="0">
              <a:spcBef>
                <a:spcPct val="0"/>
              </a:spcBef>
              <a:spcAft>
                <a:spcPct val="0"/>
              </a:spcAft>
              <a:defRPr sz="2800">
                <a:solidFill>
                  <a:srgbClr val="000066"/>
                </a:solidFill>
                <a:latin typeface="Tahoma" pitchFamily="34" charset="0"/>
              </a:defRPr>
            </a:lvl2pPr>
            <a:lvl3pPr algn="l" rtl="0" eaLnBrk="0" fontAlgn="base" hangingPunct="0">
              <a:spcBef>
                <a:spcPct val="0"/>
              </a:spcBef>
              <a:spcAft>
                <a:spcPct val="0"/>
              </a:spcAft>
              <a:defRPr sz="2800">
                <a:solidFill>
                  <a:srgbClr val="000066"/>
                </a:solidFill>
                <a:latin typeface="Tahoma" pitchFamily="34" charset="0"/>
              </a:defRPr>
            </a:lvl3pPr>
            <a:lvl4pPr algn="l" rtl="0" eaLnBrk="0" fontAlgn="base" hangingPunct="0">
              <a:spcBef>
                <a:spcPct val="0"/>
              </a:spcBef>
              <a:spcAft>
                <a:spcPct val="0"/>
              </a:spcAft>
              <a:defRPr sz="2800">
                <a:solidFill>
                  <a:srgbClr val="000066"/>
                </a:solidFill>
                <a:latin typeface="Tahoma" pitchFamily="34" charset="0"/>
              </a:defRPr>
            </a:lvl4pPr>
            <a:lvl5pPr algn="l" rtl="0" eaLnBrk="0" fontAlgn="base" hangingPunct="0">
              <a:spcBef>
                <a:spcPct val="0"/>
              </a:spcBef>
              <a:spcAft>
                <a:spcPct val="0"/>
              </a:spcAft>
              <a:defRPr sz="2800">
                <a:solidFill>
                  <a:srgbClr val="000066"/>
                </a:solidFill>
                <a:latin typeface="Tahoma" pitchFamily="34" charset="0"/>
              </a:defRPr>
            </a:lvl5pPr>
            <a:lvl6pPr marL="457200" algn="l" rtl="0" eaLnBrk="1" fontAlgn="base" hangingPunct="1">
              <a:spcBef>
                <a:spcPct val="0"/>
              </a:spcBef>
              <a:spcAft>
                <a:spcPct val="0"/>
              </a:spcAft>
              <a:defRPr sz="2800">
                <a:solidFill>
                  <a:srgbClr val="000066"/>
                </a:solidFill>
                <a:latin typeface="Tahoma" pitchFamily="34" charset="0"/>
              </a:defRPr>
            </a:lvl6pPr>
            <a:lvl7pPr marL="914400" algn="l" rtl="0" eaLnBrk="1" fontAlgn="base" hangingPunct="1">
              <a:spcBef>
                <a:spcPct val="0"/>
              </a:spcBef>
              <a:spcAft>
                <a:spcPct val="0"/>
              </a:spcAft>
              <a:defRPr sz="2800">
                <a:solidFill>
                  <a:srgbClr val="000066"/>
                </a:solidFill>
                <a:latin typeface="Tahoma" pitchFamily="34" charset="0"/>
              </a:defRPr>
            </a:lvl7pPr>
            <a:lvl8pPr marL="1371600" algn="l" rtl="0" eaLnBrk="1" fontAlgn="base" hangingPunct="1">
              <a:spcBef>
                <a:spcPct val="0"/>
              </a:spcBef>
              <a:spcAft>
                <a:spcPct val="0"/>
              </a:spcAft>
              <a:defRPr sz="2800">
                <a:solidFill>
                  <a:srgbClr val="000066"/>
                </a:solidFill>
                <a:latin typeface="Tahoma" pitchFamily="34" charset="0"/>
              </a:defRPr>
            </a:lvl8pPr>
            <a:lvl9pPr marL="1828800" algn="l" rtl="0" eaLnBrk="1" fontAlgn="base" hangingPunct="1">
              <a:spcBef>
                <a:spcPct val="0"/>
              </a:spcBef>
              <a:spcAft>
                <a:spcPct val="0"/>
              </a:spcAft>
              <a:defRPr sz="2800">
                <a:solidFill>
                  <a:srgbClr val="000066"/>
                </a:solidFill>
                <a:latin typeface="Tahoma" pitchFamily="34" charset="0"/>
              </a:defRPr>
            </a:lvl9pPr>
          </a:lstStyle>
          <a:p>
            <a:pPr eaLnBrk="1" hangingPunct="1">
              <a:defRPr/>
            </a:pPr>
            <a:r>
              <a:rPr lang="en-US" altLang="de-DE" sz="2000" kern="0" smtClean="0">
                <a:solidFill>
                  <a:schemeClr val="tx1">
                    <a:lumMod val="75000"/>
                    <a:lumOff val="25000"/>
                  </a:schemeClr>
                </a:solidFill>
              </a:rPr>
              <a:t>ICTES 2014, University of Kelaniya, Sri Lanka</a:t>
            </a:r>
            <a:endParaRPr lang="en-GB" altLang="de-DE" sz="2000" kern="0" smtClean="0">
              <a:solidFill>
                <a:schemeClr val="tx1">
                  <a:lumMod val="75000"/>
                  <a:lumOff val="25000"/>
                </a:schemeClr>
              </a:solidFill>
            </a:endParaRPr>
          </a:p>
        </p:txBody>
      </p:sp>
      <p:sp>
        <p:nvSpPr>
          <p:cNvPr id="3" name="Rechteck 2"/>
          <p:cNvSpPr/>
          <p:nvPr/>
        </p:nvSpPr>
        <p:spPr>
          <a:xfrm>
            <a:off x="152400" y="6443663"/>
            <a:ext cx="9296400" cy="338137"/>
          </a:xfrm>
          <a:prstGeom prst="rect">
            <a:avLst/>
          </a:prstGeom>
        </p:spPr>
        <p:txBody>
          <a:bodyPr>
            <a:spAutoFit/>
          </a:bodyPr>
          <a:lstStyle/>
          <a:p>
            <a:pPr>
              <a:defRPr/>
            </a:pPr>
            <a:r>
              <a:rPr lang="de-DE">
                <a:solidFill>
                  <a:schemeClr val="bg1">
                    <a:lumMod val="50000"/>
                  </a:schemeClr>
                </a:solidFill>
              </a:rPr>
              <a:t>http://en.wikipedia.org/wiki/University_of_Kelaniya#mediaviewer/File:Unikelruki.jpg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World picture"/>
          <p:cNvPicPr>
            <a:picLocks noChangeAspect="1" noChangeArrowheads="1"/>
          </p:cNvPicPr>
          <p:nvPr/>
        </p:nvPicPr>
        <p:blipFill>
          <a:blip r:embed="rId2"/>
          <a:srcRect/>
          <a:stretch>
            <a:fillRect/>
          </a:stretch>
        </p:blipFill>
        <p:spPr bwMode="auto">
          <a:xfrm>
            <a:off x="6843713" y="1844675"/>
            <a:ext cx="2276475" cy="714375"/>
          </a:xfrm>
          <a:prstGeom prst="rect">
            <a:avLst/>
          </a:prstGeom>
          <a:solidFill>
            <a:schemeClr val="accent3">
              <a:lumMod val="65000"/>
            </a:schemeClr>
          </a:solidFill>
        </p:spPr>
      </p:pic>
      <p:sp>
        <p:nvSpPr>
          <p:cNvPr id="2" name="Titel 1"/>
          <p:cNvSpPr>
            <a:spLocks noGrp="1"/>
          </p:cNvSpPr>
          <p:nvPr>
            <p:ph type="title"/>
          </p:nvPr>
        </p:nvSpPr>
        <p:spPr/>
        <p:txBody>
          <a:bodyPr/>
          <a:lstStyle/>
          <a:p>
            <a:pPr>
              <a:defRPr/>
            </a:pPr>
            <a:r>
              <a:rPr lang="de-DE" dirty="0" err="1" smtClean="0"/>
              <a:t>GeoNetwork</a:t>
            </a:r>
            <a:r>
              <a:rPr lang="de-DE" dirty="0" smtClean="0"/>
              <a:t> Portal Sites</a:t>
            </a:r>
            <a:endParaRPr lang="de-DE" dirty="0"/>
          </a:p>
        </p:txBody>
      </p:sp>
      <p:sp>
        <p:nvSpPr>
          <p:cNvPr id="21508" name="Inhaltsplatzhalter 2"/>
          <p:cNvSpPr>
            <a:spLocks noGrp="1"/>
          </p:cNvSpPr>
          <p:nvPr>
            <p:ph idx="1"/>
          </p:nvPr>
        </p:nvSpPr>
        <p:spPr/>
        <p:txBody>
          <a:bodyPr/>
          <a:lstStyle/>
          <a:p>
            <a:r>
              <a:rPr lang="en-US" altLang="de-DE" smtClean="0"/>
              <a:t>“a standardized and decentralized spatial information management environment, designed to enable access to geo-referenced </a:t>
            </a:r>
            <a:r>
              <a:rPr lang="en-US" altLang="de-DE" b="1" smtClean="0"/>
              <a:t>databases</a:t>
            </a:r>
            <a:r>
              <a:rPr lang="en-US" altLang="de-DE" smtClean="0"/>
              <a:t>, </a:t>
            </a:r>
            <a:r>
              <a:rPr lang="en-US" altLang="de-DE" b="1" smtClean="0"/>
              <a:t>cartographic products</a:t>
            </a:r>
            <a:r>
              <a:rPr lang="en-US" altLang="de-DE" smtClean="0"/>
              <a:t> and </a:t>
            </a:r>
            <a:r>
              <a:rPr lang="en-US" altLang="de-DE" b="1" smtClean="0"/>
              <a:t>related metadata</a:t>
            </a:r>
            <a:r>
              <a:rPr lang="en-US" altLang="de-DE" smtClean="0"/>
              <a:t> from a variety of sources, enhancing the spatial information exchange and sharing between organizations and their audience, using the capacities of the internet.”</a:t>
            </a:r>
          </a:p>
          <a:p>
            <a:r>
              <a:rPr lang="en-US" altLang="de-DE" smtClean="0"/>
              <a:t>“… facilitating a wide community of spatial information users to have easy and timely access to available spatial data and to existing thematic maps that might support informed decision making.”</a:t>
            </a:r>
          </a:p>
          <a:p>
            <a:r>
              <a:rPr lang="en-US" altLang="de-DE" smtClean="0"/>
              <a:t>Supported by FAO, WFP, UNEP</a:t>
            </a:r>
          </a:p>
          <a:p>
            <a:endParaRPr lang="de-DE" altLang="de-DE" smtClean="0"/>
          </a:p>
          <a:p>
            <a:r>
              <a:rPr lang="de-DE" altLang="de-DE" smtClean="0"/>
              <a:t>Based on </a:t>
            </a:r>
            <a:r>
              <a:rPr lang="en-US" altLang="de-DE" smtClean="0"/>
              <a:t>GeoNetwork opensource</a:t>
            </a:r>
          </a:p>
          <a:p>
            <a:pPr lvl="1"/>
            <a:r>
              <a:rPr lang="en-US" altLang="de-DE" smtClean="0"/>
              <a:t>a catalog application to manage spatially referenced resources</a:t>
            </a:r>
          </a:p>
          <a:p>
            <a:pPr lvl="1"/>
            <a:r>
              <a:rPr lang="de-DE" altLang="de-DE" smtClean="0"/>
              <a:t>Support for OGC-CSW 2.0.2 ISO Profile, ISO 19115 (Geographic information – Metadata) / ISO 19119 (Geographic information – Services)/ ISO 19110 (</a:t>
            </a:r>
            <a:r>
              <a:rPr lang="en-US" altLang="de-DE" smtClean="0"/>
              <a:t>Geographic information -- Methodology for feature cataloguing)  / </a:t>
            </a:r>
            <a:r>
              <a:rPr lang="de-DE" altLang="de-DE" smtClean="0"/>
              <a:t>ISO 19139  (Geographic information Metadata XML schema implementation), Open Archives Initiative Protocol for Metadata Harvesting (OAI-PMH), ISO 23950 Information Retrieval (Z39.50)</a:t>
            </a:r>
          </a:p>
        </p:txBody>
      </p:sp>
      <p:sp>
        <p:nvSpPr>
          <p:cNvPr id="5" name="Rechteck 4"/>
          <p:cNvSpPr/>
          <p:nvPr/>
        </p:nvSpPr>
        <p:spPr>
          <a:xfrm>
            <a:off x="4321175" y="3598863"/>
            <a:ext cx="3490913" cy="261937"/>
          </a:xfrm>
          <a:prstGeom prst="rect">
            <a:avLst/>
          </a:prstGeom>
        </p:spPr>
        <p:txBody>
          <a:bodyPr>
            <a:spAutoFit/>
          </a:bodyPr>
          <a:lstStyle/>
          <a:p>
            <a:pPr eaLnBrk="0" hangingPunct="0">
              <a:spcBef>
                <a:spcPct val="50000"/>
              </a:spcBef>
              <a:defRPr/>
            </a:pPr>
            <a:r>
              <a:rPr lang="de-DE" sz="1050" dirty="0"/>
              <a:t>http://geonetwork.grid.unep.ch/geonetwork/srv/en/about</a:t>
            </a:r>
          </a:p>
        </p:txBody>
      </p:sp>
      <p:sp>
        <p:nvSpPr>
          <p:cNvPr id="21510" name="Rechteck 5"/>
          <p:cNvSpPr>
            <a:spLocks noChangeArrowheads="1"/>
          </p:cNvSpPr>
          <p:nvPr/>
        </p:nvSpPr>
        <p:spPr bwMode="auto">
          <a:xfrm>
            <a:off x="4356100" y="4622800"/>
            <a:ext cx="20748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en-US" altLang="de-DE" sz="1000">
                <a:solidFill>
                  <a:schemeClr val="tx1"/>
                </a:solidFill>
              </a:rPr>
              <a:t>http://geonetwork-opensource.org/</a:t>
            </a:r>
            <a:endParaRPr lang="de-DE" altLang="de-DE" sz="1000">
              <a:solidFill>
                <a:schemeClr val="tx1"/>
              </a:solidFill>
            </a:endParaRPr>
          </a:p>
        </p:txBody>
      </p:sp>
      <p:pic>
        <p:nvPicPr>
          <p:cNvPr id="21511" name="Picture 2" descr="http://www.fao.org/geonetwork/loc/en/images/geon_header_sx.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15888"/>
            <a:ext cx="4343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World 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6113" y="812800"/>
            <a:ext cx="19907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Text Box 9"/>
          <p:cNvSpPr txBox="1">
            <a:spLocks noChangeArrowheads="1"/>
          </p:cNvSpPr>
          <p:nvPr/>
        </p:nvSpPr>
        <p:spPr bwMode="auto">
          <a:xfrm>
            <a:off x="7235825" y="1031875"/>
            <a:ext cx="752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2400">
                <a:solidFill>
                  <a:schemeClr val="bg1"/>
                </a:solidFill>
              </a:rPr>
              <a:t>WFP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22531" name="Inhaltsplatzhalter 2"/>
          <p:cNvSpPr>
            <a:spLocks noGrp="1"/>
          </p:cNvSpPr>
          <p:nvPr>
            <p:ph idx="1"/>
          </p:nvPr>
        </p:nvSpPr>
        <p:spPr/>
        <p:txBody>
          <a:bodyPr/>
          <a:lstStyle/>
          <a:p>
            <a:endParaRPr lang="de-DE" altLang="de-DE" smtClean="0"/>
          </a:p>
        </p:txBody>
      </p:sp>
      <p:pic>
        <p:nvPicPr>
          <p:cNvPr id="225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p:cNvSpPr>
            <a:spLocks noChangeArrowheads="1"/>
          </p:cNvSpPr>
          <p:nvPr/>
        </p:nvSpPr>
        <p:spPr bwMode="auto">
          <a:xfrm>
            <a:off x="2771775" y="3527425"/>
            <a:ext cx="6254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a:solidFill>
                  <a:schemeClr val="tx1"/>
                </a:solidFill>
                <a:cs typeface="Arial" charset="0"/>
              </a:rPr>
              <a:t>UNEP GRID‘s Geonetwork (http://geonetwork.grid.unep.ch/geonetwork) </a:t>
            </a:r>
          </a:p>
        </p:txBody>
      </p:sp>
      <p:sp>
        <p:nvSpPr>
          <p:cNvPr id="22534" name="Inhaltsplatzhalter 2"/>
          <p:cNvSpPr txBox="1">
            <a:spLocks/>
          </p:cNvSpPr>
          <p:nvPr/>
        </p:nvSpPr>
        <p:spPr bwMode="auto">
          <a:xfrm>
            <a:off x="2843213" y="4337050"/>
            <a:ext cx="38163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r>
              <a:rPr lang="en-US" altLang="de-DE"/>
              <a:t>Influenced by academia and open source community</a:t>
            </a:r>
          </a:p>
          <a:p>
            <a:r>
              <a:rPr lang="en-US" altLang="de-DE"/>
              <a:t>... an authoritative source for data sets used by UNEP and its partner</a:t>
            </a:r>
          </a:p>
        </p:txBody>
      </p:sp>
      <p:grpSp>
        <p:nvGrpSpPr>
          <p:cNvPr id="28697" name="Group 25"/>
          <p:cNvGrpSpPr>
            <a:grpSpLocks/>
          </p:cNvGrpSpPr>
          <p:nvPr/>
        </p:nvGrpSpPr>
        <p:grpSpPr bwMode="auto">
          <a:xfrm>
            <a:off x="684213" y="1196975"/>
            <a:ext cx="7991475" cy="4681538"/>
            <a:chOff x="431" y="754"/>
            <a:chExt cx="5034" cy="2949"/>
          </a:xfrm>
        </p:grpSpPr>
        <p:pic>
          <p:nvPicPr>
            <p:cNvPr id="2254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754"/>
              <a:ext cx="5034" cy="2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Oval 11"/>
            <p:cNvSpPr>
              <a:spLocks noChangeArrowheads="1"/>
            </p:cNvSpPr>
            <p:nvPr/>
          </p:nvSpPr>
          <p:spPr bwMode="auto">
            <a:xfrm>
              <a:off x="4241" y="2387"/>
              <a:ext cx="1224" cy="544"/>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22542" name="Oval 12"/>
            <p:cNvSpPr>
              <a:spLocks noChangeArrowheads="1"/>
            </p:cNvSpPr>
            <p:nvPr/>
          </p:nvSpPr>
          <p:spPr bwMode="auto">
            <a:xfrm>
              <a:off x="657" y="1933"/>
              <a:ext cx="1224" cy="544"/>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22543" name="Oval 12"/>
            <p:cNvSpPr>
              <a:spLocks noChangeArrowheads="1"/>
            </p:cNvSpPr>
            <p:nvPr/>
          </p:nvSpPr>
          <p:spPr bwMode="auto">
            <a:xfrm>
              <a:off x="1883" y="2841"/>
              <a:ext cx="1224" cy="544"/>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grpSp>
      <p:grpSp>
        <p:nvGrpSpPr>
          <p:cNvPr id="28688" name="Group 16"/>
          <p:cNvGrpSpPr>
            <a:grpSpLocks/>
          </p:cNvGrpSpPr>
          <p:nvPr/>
        </p:nvGrpSpPr>
        <p:grpSpPr bwMode="auto">
          <a:xfrm>
            <a:off x="611188" y="2060575"/>
            <a:ext cx="7467600" cy="4237038"/>
            <a:chOff x="904" y="1207"/>
            <a:chExt cx="4704" cy="2669"/>
          </a:xfrm>
        </p:grpSpPr>
        <p:pic>
          <p:nvPicPr>
            <p:cNvPr id="225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 y="1207"/>
              <a:ext cx="2880" cy="2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8" y="1207"/>
              <a:ext cx="1890" cy="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6" y="2551"/>
              <a:ext cx="1872" cy="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a:t>OCHA </a:t>
            </a:r>
          </a:p>
        </p:txBody>
      </p:sp>
      <p:sp>
        <p:nvSpPr>
          <p:cNvPr id="23555" name="Inhaltsplatzhalter 2"/>
          <p:cNvSpPr>
            <a:spLocks noGrp="1"/>
          </p:cNvSpPr>
          <p:nvPr>
            <p:ph idx="1"/>
          </p:nvPr>
        </p:nvSpPr>
        <p:spPr/>
        <p:txBody>
          <a:bodyPr/>
          <a:lstStyle/>
          <a:p>
            <a:endParaRPr lang="en-US" altLang="de-DE" smtClean="0"/>
          </a:p>
          <a:p>
            <a:r>
              <a:rPr lang="en-US" altLang="de-DE" smtClean="0"/>
              <a:t>OCHA = Office for the Coordination of Humanitarian Affairs</a:t>
            </a:r>
          </a:p>
          <a:p>
            <a:endParaRPr lang="en-US" altLang="de-DE" smtClean="0"/>
          </a:p>
          <a:p>
            <a:r>
              <a:rPr lang="en-US" altLang="de-DE" smtClean="0"/>
              <a:t>Mission:  coordination international assistance when the scale of the disaster exceeds national capacity, comprising</a:t>
            </a:r>
          </a:p>
          <a:p>
            <a:endParaRPr lang="en-US" altLang="de-DE" smtClean="0"/>
          </a:p>
          <a:p>
            <a:pPr lvl="1"/>
            <a:r>
              <a:rPr lang="de-DE" altLang="de-DE" smtClean="0"/>
              <a:t>Coordination of organisations and activities</a:t>
            </a:r>
          </a:p>
          <a:p>
            <a:pPr lvl="1"/>
            <a:r>
              <a:rPr lang="de-DE" altLang="de-DE" smtClean="0"/>
              <a:t>Policy: </a:t>
            </a:r>
            <a:r>
              <a:rPr lang="en-US" altLang="de-DE" smtClean="0"/>
              <a:t>guidance, best practices</a:t>
            </a:r>
            <a:r>
              <a:rPr lang="de-DE" altLang="de-DE" smtClean="0"/>
              <a:t>, </a:t>
            </a:r>
            <a:r>
              <a:rPr lang="en-US" altLang="de-DE" smtClean="0"/>
              <a:t>normative standards for humanitarian work </a:t>
            </a:r>
            <a:endParaRPr lang="de-DE" altLang="de-DE" smtClean="0"/>
          </a:p>
          <a:p>
            <a:pPr lvl="1"/>
            <a:r>
              <a:rPr lang="de-DE" altLang="de-DE" smtClean="0"/>
              <a:t>Advocacy:  </a:t>
            </a:r>
            <a:r>
              <a:rPr lang="en-US" altLang="de-DE" smtClean="0"/>
              <a:t>on behalf of the people worst affected by humanitarian situations</a:t>
            </a:r>
            <a:br>
              <a:rPr lang="en-US" altLang="de-DE" smtClean="0"/>
            </a:br>
            <a:r>
              <a:rPr lang="de-DE" altLang="de-DE" sz="1100" smtClean="0"/>
              <a:t>https://ochanet.unocha.org/p/Documents/International%20legal%20framework%20in%20humanitarian%20advocacy.pdf</a:t>
            </a:r>
          </a:p>
          <a:p>
            <a:pPr lvl="1"/>
            <a:r>
              <a:rPr lang="de-DE" altLang="de-DE" smtClean="0"/>
              <a:t>Information Management</a:t>
            </a:r>
          </a:p>
          <a:p>
            <a:pPr lvl="1"/>
            <a:r>
              <a:rPr lang="de-DE" altLang="de-DE" smtClean="0"/>
              <a:t>Humanitarian Financing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24579" name="Inhaltsplatzhalter 2"/>
          <p:cNvSpPr>
            <a:spLocks noGrp="1"/>
          </p:cNvSpPr>
          <p:nvPr>
            <p:ph idx="1"/>
          </p:nvPr>
        </p:nvSpPr>
        <p:spPr/>
        <p:txBody>
          <a:bodyPr/>
          <a:lstStyle/>
          <a:p>
            <a:endParaRPr lang="de-DE" altLang="de-DE" smtClean="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28600"/>
            <a:ext cx="7920038"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hteck 3"/>
          <p:cNvSpPr>
            <a:spLocks noChangeArrowheads="1"/>
          </p:cNvSpPr>
          <p:nvPr/>
        </p:nvSpPr>
        <p:spPr bwMode="auto">
          <a:xfrm>
            <a:off x="1116013" y="6551613"/>
            <a:ext cx="70564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100">
                <a:solidFill>
                  <a:schemeClr val="tx1"/>
                </a:solidFill>
              </a:rPr>
              <a:t>Source: https://ochanet.unocha.org/p/Documents/2011%20OCHA%20Annual%20Report%20Final%20150dpi.pdf</a:t>
            </a:r>
          </a:p>
        </p:txBody>
      </p:sp>
      <p:pic>
        <p:nvPicPr>
          <p:cNvPr id="2458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188" y="4724400"/>
            <a:ext cx="1398587"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Oval 7"/>
          <p:cNvSpPr>
            <a:spLocks noChangeArrowheads="1"/>
          </p:cNvSpPr>
          <p:nvPr/>
        </p:nvSpPr>
        <p:spPr bwMode="auto">
          <a:xfrm>
            <a:off x="7380288" y="2636838"/>
            <a:ext cx="1223962" cy="5032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24584" name="Oval 8"/>
          <p:cNvSpPr>
            <a:spLocks noChangeArrowheads="1"/>
          </p:cNvSpPr>
          <p:nvPr/>
        </p:nvSpPr>
        <p:spPr bwMode="auto">
          <a:xfrm>
            <a:off x="5724525" y="5805488"/>
            <a:ext cx="1223963" cy="5032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24585" name="Inhaltsplatzhalter 2"/>
          <p:cNvSpPr>
            <a:spLocks/>
          </p:cNvSpPr>
          <p:nvPr/>
        </p:nvSpPr>
        <p:spPr bwMode="auto">
          <a:xfrm>
            <a:off x="7524750" y="765175"/>
            <a:ext cx="1655763"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endParaRPr lang="en-US" altLang="de-DE">
              <a:solidFill>
                <a:srgbClr val="CC0000"/>
              </a:solidFill>
            </a:endParaRPr>
          </a:p>
          <a:p>
            <a:r>
              <a:rPr lang="en-US" altLang="de-DE">
                <a:solidFill>
                  <a:srgbClr val="CC0000"/>
                </a:solidFill>
              </a:rPr>
              <a:t>FOD</a:t>
            </a:r>
          </a:p>
          <a:p>
            <a:r>
              <a:rPr lang="en-US" altLang="de-DE">
                <a:solidFill>
                  <a:srgbClr val="CC0000"/>
                </a:solidFill>
              </a:rPr>
              <a:t>COD</a:t>
            </a:r>
          </a:p>
          <a:p>
            <a:r>
              <a:rPr lang="en-US" altLang="de-DE">
                <a:solidFill>
                  <a:srgbClr val="CC0000"/>
                </a:solidFill>
              </a:rPr>
              <a:t>P-code</a:t>
            </a:r>
          </a:p>
          <a:p>
            <a:r>
              <a:rPr lang="en-US" altLang="de-DE">
                <a:solidFill>
                  <a:srgbClr val="CC0000"/>
                </a:solidFill>
              </a:rPr>
              <a:t>Linked Data approach</a:t>
            </a:r>
            <a:endParaRPr lang="de-DE" altLang="de-DE">
              <a:solidFill>
                <a:srgbClr val="CC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a:t>UNITAR’s</a:t>
            </a:r>
            <a:r>
              <a:rPr lang="de-DE" dirty="0"/>
              <a:t> Operational </a:t>
            </a:r>
            <a:r>
              <a:rPr lang="de-DE" dirty="0" err="1"/>
              <a:t>Satellite</a:t>
            </a:r>
            <a:r>
              <a:rPr lang="de-DE" dirty="0"/>
              <a:t> </a:t>
            </a:r>
            <a:r>
              <a:rPr lang="de-DE" dirty="0" err="1"/>
              <a:t>Applications</a:t>
            </a:r>
            <a:r>
              <a:rPr lang="de-DE" dirty="0"/>
              <a:t> Programme (UNOSAT)</a:t>
            </a:r>
          </a:p>
        </p:txBody>
      </p:sp>
      <p:sp>
        <p:nvSpPr>
          <p:cNvPr id="25603" name="Inhaltsplatzhalter 2"/>
          <p:cNvSpPr>
            <a:spLocks noGrp="1"/>
          </p:cNvSpPr>
          <p:nvPr>
            <p:ph idx="1"/>
          </p:nvPr>
        </p:nvSpPr>
        <p:spPr>
          <a:xfrm>
            <a:off x="682625" y="1671638"/>
            <a:ext cx="4681538" cy="4500562"/>
          </a:xfrm>
        </p:spPr>
        <p:txBody>
          <a:bodyPr/>
          <a:lstStyle/>
          <a:p>
            <a:r>
              <a:rPr lang="en-US" altLang="de-DE" smtClean="0"/>
              <a:t>Goal: “delivering imagery analysis and satellite solutions to relief and development organisations within and outside the UN system to help make a difference in critical areas such as humanitarian relief, human security, strategic territorial and development planning.”</a:t>
            </a:r>
          </a:p>
          <a:p>
            <a:r>
              <a:rPr lang="en-US" altLang="de-DE" smtClean="0"/>
              <a:t>Location: CERN</a:t>
            </a:r>
          </a:p>
          <a:p>
            <a:r>
              <a:rPr lang="en-US" altLang="de-DE" smtClean="0"/>
              <a:t>Activity upon request (by OCHA, UNHCR, UNICEF, WFP, UNDP, WHO, IFRC, ICRC, from NGOs, and from affected countries)</a:t>
            </a:r>
          </a:p>
          <a:p>
            <a:r>
              <a:rPr lang="en-US" altLang="de-DE" smtClean="0"/>
              <a:t>Data sources: Satellite imagery, </a:t>
            </a:r>
            <a:r>
              <a:rPr lang="de-DE" altLang="de-DE" smtClean="0"/>
              <a:t>crowdsourced data</a:t>
            </a:r>
            <a:endParaRPr lang="en-US" altLang="de-DE" smtClean="0"/>
          </a:p>
          <a:p>
            <a:r>
              <a:rPr lang="en-US" altLang="de-DE" smtClean="0"/>
              <a:t>Products: images, maps,  reports and GIS data layers</a:t>
            </a:r>
            <a:endParaRPr lang="de-DE" altLang="de-DE" smtClean="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138" y="1268413"/>
            <a:ext cx="2662237"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2430463" y="5948363"/>
            <a:ext cx="2286000" cy="576262"/>
          </a:xfrm>
          <a:prstGeom prst="rect">
            <a:avLst/>
          </a:prstGeom>
        </p:spPr>
        <p:txBody>
          <a:bodyPr>
            <a:spAutoFit/>
          </a:bodyPr>
          <a:lstStyle/>
          <a:p>
            <a:pPr eaLnBrk="0" hangingPunct="0">
              <a:spcBef>
                <a:spcPct val="50000"/>
              </a:spcBef>
              <a:defRPr/>
            </a:pPr>
            <a:r>
              <a:rPr lang="de-DE" sz="1050" dirty="0"/>
              <a:t>http://unosat.web.cern.ch/unosat/unitar/publications/Overview2011UNOSATRapidMapping_final2.pdf</a:t>
            </a:r>
          </a:p>
        </p:txBody>
      </p:sp>
      <p:pic>
        <p:nvPicPr>
          <p:cNvPr id="2560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138" y="5162550"/>
            <a:ext cx="2360612"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425" y="2997200"/>
            <a:ext cx="31019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3"/>
          <p:cNvSpPr>
            <a:spLocks noGrp="1"/>
          </p:cNvSpPr>
          <p:nvPr>
            <p:ph type="title"/>
          </p:nvPr>
        </p:nvSpPr>
        <p:spPr/>
        <p:txBody>
          <a:bodyPr/>
          <a:lstStyle/>
          <a:p>
            <a:r>
              <a:rPr lang="de-DE" altLang="de-DE" smtClean="0"/>
              <a:t>Information partners and information flows</a:t>
            </a:r>
            <a:br>
              <a:rPr lang="de-DE" altLang="de-DE" smtClean="0"/>
            </a:br>
            <a:r>
              <a:rPr lang="de-DE" altLang="de-DE" smtClean="0"/>
              <a:t/>
            </a:r>
            <a:br>
              <a:rPr lang="de-DE" altLang="de-DE" smtClean="0"/>
            </a:br>
            <a:r>
              <a:rPr lang="de-DE" altLang="de-DE" smtClean="0"/>
              <a:t>Obstacles</a:t>
            </a:r>
            <a:br>
              <a:rPr lang="de-DE" altLang="de-DE" smtClean="0"/>
            </a:br>
            <a:r>
              <a:rPr lang="de-DE" altLang="de-DE" smtClean="0"/>
              <a:t>Approaches for data dissemination</a:t>
            </a:r>
          </a:p>
        </p:txBody>
      </p:sp>
      <p:sp>
        <p:nvSpPr>
          <p:cNvPr id="26627" name="Textplatzhalter 4"/>
          <p:cNvSpPr>
            <a:spLocks noGrp="1"/>
          </p:cNvSpPr>
          <p:nvPr>
            <p:ph type="body" idx="1"/>
          </p:nvPr>
        </p:nvSpPr>
        <p:spPr/>
        <p:txBody>
          <a:bodyPr/>
          <a:lstStyle/>
          <a:p>
            <a:r>
              <a:rPr lang="de-DE" altLang="de-DE" smtClean="0"/>
              <a:t>General aspects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5" name="Ellipse 4"/>
          <p:cNvSpPr/>
          <p:nvPr/>
        </p:nvSpPr>
        <p:spPr bwMode="auto">
          <a:xfrm>
            <a:off x="3347864" y="2348880"/>
            <a:ext cx="2016224" cy="1872208"/>
          </a:xfrm>
          <a:prstGeom prst="ellipse">
            <a:avLst/>
          </a:prstGeom>
          <a:solidFill>
            <a:srgbClr val="FF33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dirty="0">
                <a:solidFill>
                  <a:schemeClr val="bg1">
                    <a:lumMod val="85000"/>
                  </a:schemeClr>
                </a:solidFill>
              </a:rPr>
              <a:t>Head </a:t>
            </a:r>
            <a:r>
              <a:rPr lang="de-DE" dirty="0" err="1">
                <a:solidFill>
                  <a:schemeClr val="bg1">
                    <a:lumMod val="85000"/>
                  </a:schemeClr>
                </a:solidFill>
              </a:rPr>
              <a:t>Quarter</a:t>
            </a:r>
            <a:r>
              <a:rPr lang="de-DE" dirty="0">
                <a:solidFill>
                  <a:schemeClr val="bg1">
                    <a:lumMod val="85000"/>
                  </a:schemeClr>
                </a:solidFill>
              </a:rPr>
              <a:t/>
            </a:r>
            <a:br>
              <a:rPr lang="de-DE" dirty="0">
                <a:solidFill>
                  <a:schemeClr val="bg1">
                    <a:lumMod val="85000"/>
                  </a:schemeClr>
                </a:solidFill>
              </a:rPr>
            </a:br>
            <a:r>
              <a:rPr lang="de-DE" dirty="0">
                <a:solidFill>
                  <a:schemeClr val="bg1">
                    <a:lumMod val="85000"/>
                  </a:schemeClr>
                </a:solidFill>
              </a:rPr>
              <a:t>(HQ)</a:t>
            </a:r>
          </a:p>
        </p:txBody>
      </p:sp>
      <p:sp>
        <p:nvSpPr>
          <p:cNvPr id="6" name="Ellipse 5"/>
          <p:cNvSpPr/>
          <p:nvPr/>
        </p:nvSpPr>
        <p:spPr bwMode="auto">
          <a:xfrm>
            <a:off x="7335999" y="620688"/>
            <a:ext cx="775471" cy="720080"/>
          </a:xfrm>
          <a:prstGeom prst="ellipse">
            <a:avLst/>
          </a:prstGeom>
          <a:solidFill>
            <a:srgbClr val="FF33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Field Office</a:t>
            </a:r>
          </a:p>
        </p:txBody>
      </p:sp>
      <p:sp>
        <p:nvSpPr>
          <p:cNvPr id="7" name="Ellipse 6"/>
          <p:cNvSpPr/>
          <p:nvPr/>
        </p:nvSpPr>
        <p:spPr bwMode="auto">
          <a:xfrm>
            <a:off x="7612953" y="1034852"/>
            <a:ext cx="775471" cy="720080"/>
          </a:xfrm>
          <a:prstGeom prst="ellipse">
            <a:avLst/>
          </a:prstGeom>
          <a:solidFill>
            <a:srgbClr val="FF33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Field Office</a:t>
            </a:r>
          </a:p>
        </p:txBody>
      </p:sp>
      <p:sp>
        <p:nvSpPr>
          <p:cNvPr id="8" name="Ellipse 7"/>
          <p:cNvSpPr/>
          <p:nvPr/>
        </p:nvSpPr>
        <p:spPr bwMode="auto">
          <a:xfrm>
            <a:off x="7773586" y="1556792"/>
            <a:ext cx="775471" cy="720080"/>
          </a:xfrm>
          <a:prstGeom prst="ellipse">
            <a:avLst/>
          </a:prstGeom>
          <a:solidFill>
            <a:srgbClr val="FF33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Field Office</a:t>
            </a:r>
          </a:p>
        </p:txBody>
      </p:sp>
      <p:sp>
        <p:nvSpPr>
          <p:cNvPr id="9" name="Ellipse 8"/>
          <p:cNvSpPr/>
          <p:nvPr/>
        </p:nvSpPr>
        <p:spPr bwMode="auto">
          <a:xfrm>
            <a:off x="7900985" y="2132856"/>
            <a:ext cx="775471" cy="720080"/>
          </a:xfrm>
          <a:prstGeom prst="ellipse">
            <a:avLst/>
          </a:prstGeom>
          <a:solidFill>
            <a:srgbClr val="FF33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Field Office</a:t>
            </a:r>
          </a:p>
        </p:txBody>
      </p:sp>
      <p:sp>
        <p:nvSpPr>
          <p:cNvPr id="10" name="Ellipse 9"/>
          <p:cNvSpPr/>
          <p:nvPr/>
        </p:nvSpPr>
        <p:spPr bwMode="auto">
          <a:xfrm>
            <a:off x="7884368" y="4287953"/>
            <a:ext cx="936104" cy="869240"/>
          </a:xfrm>
          <a:prstGeom prst="ellipse">
            <a:avLst/>
          </a:prstGeom>
          <a:solidFill>
            <a:schemeClr val="accent2">
              <a:lumMod val="75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Country</a:t>
            </a:r>
            <a:br>
              <a:rPr lang="de-DE" sz="1100" dirty="0">
                <a:solidFill>
                  <a:schemeClr val="bg1">
                    <a:lumMod val="85000"/>
                  </a:schemeClr>
                </a:solidFill>
              </a:rPr>
            </a:br>
            <a:r>
              <a:rPr lang="de-DE" sz="1100" dirty="0">
                <a:solidFill>
                  <a:schemeClr val="bg1">
                    <a:lumMod val="85000"/>
                  </a:schemeClr>
                </a:solidFill>
              </a:rPr>
              <a:t>Office</a:t>
            </a:r>
          </a:p>
        </p:txBody>
      </p:sp>
      <p:sp>
        <p:nvSpPr>
          <p:cNvPr id="11" name="Ellipse 10"/>
          <p:cNvSpPr/>
          <p:nvPr/>
        </p:nvSpPr>
        <p:spPr bwMode="auto">
          <a:xfrm>
            <a:off x="7740352" y="4647992"/>
            <a:ext cx="936104" cy="869240"/>
          </a:xfrm>
          <a:prstGeom prst="ellipse">
            <a:avLst/>
          </a:prstGeom>
          <a:solidFill>
            <a:schemeClr val="accent2">
              <a:lumMod val="75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Country</a:t>
            </a:r>
            <a:br>
              <a:rPr lang="de-DE" sz="1100" dirty="0">
                <a:solidFill>
                  <a:schemeClr val="bg1">
                    <a:lumMod val="85000"/>
                  </a:schemeClr>
                </a:solidFill>
              </a:rPr>
            </a:br>
            <a:r>
              <a:rPr lang="de-DE" sz="1100" dirty="0">
                <a:solidFill>
                  <a:schemeClr val="bg1">
                    <a:lumMod val="85000"/>
                  </a:schemeClr>
                </a:solidFill>
              </a:rPr>
              <a:t>Office</a:t>
            </a:r>
          </a:p>
        </p:txBody>
      </p:sp>
      <p:sp>
        <p:nvSpPr>
          <p:cNvPr id="12" name="Ellipse 11"/>
          <p:cNvSpPr/>
          <p:nvPr/>
        </p:nvSpPr>
        <p:spPr bwMode="auto">
          <a:xfrm>
            <a:off x="7380312" y="4936024"/>
            <a:ext cx="936104" cy="869240"/>
          </a:xfrm>
          <a:prstGeom prst="ellipse">
            <a:avLst/>
          </a:prstGeom>
          <a:solidFill>
            <a:schemeClr val="accent2">
              <a:lumMod val="75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Country</a:t>
            </a:r>
            <a:br>
              <a:rPr lang="de-DE" sz="1100" dirty="0">
                <a:solidFill>
                  <a:schemeClr val="bg1">
                    <a:lumMod val="85000"/>
                  </a:schemeClr>
                </a:solidFill>
              </a:rPr>
            </a:br>
            <a:r>
              <a:rPr lang="de-DE" sz="1100" dirty="0">
                <a:solidFill>
                  <a:schemeClr val="bg1">
                    <a:lumMod val="85000"/>
                  </a:schemeClr>
                </a:solidFill>
              </a:rPr>
              <a:t>Office</a:t>
            </a:r>
          </a:p>
        </p:txBody>
      </p:sp>
      <p:sp>
        <p:nvSpPr>
          <p:cNvPr id="13" name="Ellipse 12"/>
          <p:cNvSpPr/>
          <p:nvPr/>
        </p:nvSpPr>
        <p:spPr bwMode="auto">
          <a:xfrm>
            <a:off x="6804248" y="5152048"/>
            <a:ext cx="936104" cy="869240"/>
          </a:xfrm>
          <a:prstGeom prst="ellipse">
            <a:avLst/>
          </a:prstGeom>
          <a:solidFill>
            <a:schemeClr val="accent2">
              <a:lumMod val="75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Country</a:t>
            </a:r>
            <a:br>
              <a:rPr lang="de-DE" sz="1100" dirty="0">
                <a:solidFill>
                  <a:schemeClr val="bg1">
                    <a:lumMod val="85000"/>
                  </a:schemeClr>
                </a:solidFill>
              </a:rPr>
            </a:br>
            <a:r>
              <a:rPr lang="de-DE" sz="1100" dirty="0">
                <a:solidFill>
                  <a:schemeClr val="bg1">
                    <a:lumMod val="85000"/>
                  </a:schemeClr>
                </a:solidFill>
              </a:rPr>
              <a:t>Office</a:t>
            </a:r>
          </a:p>
        </p:txBody>
      </p:sp>
      <p:grpSp>
        <p:nvGrpSpPr>
          <p:cNvPr id="27678" name="Gruppieren 15"/>
          <p:cNvGrpSpPr>
            <a:grpSpLocks/>
          </p:cNvGrpSpPr>
          <p:nvPr/>
        </p:nvGrpSpPr>
        <p:grpSpPr bwMode="auto">
          <a:xfrm rot="-1692196">
            <a:off x="5522913" y="2398713"/>
            <a:ext cx="1974850" cy="215900"/>
            <a:chOff x="6660232" y="1844824"/>
            <a:chExt cx="936104" cy="216024"/>
          </a:xfrm>
        </p:grpSpPr>
        <p:sp>
          <p:nvSpPr>
            <p:cNvPr id="14" name="Gestreifter Pfeil nach rechts 13"/>
            <p:cNvSpPr/>
            <p:nvPr/>
          </p:nvSpPr>
          <p:spPr bwMode="auto">
            <a:xfrm>
              <a:off x="7091372" y="1841469"/>
              <a:ext cx="504172" cy="216024"/>
            </a:xfrm>
            <a:prstGeom prst="stripedRightArrow">
              <a:avLst/>
            </a:prstGeom>
            <a:solidFill>
              <a:srgbClr val="FF3300"/>
            </a:solid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sp>
          <p:nvSpPr>
            <p:cNvPr id="15" name="Gestreifter Pfeil nach rechts 14"/>
            <p:cNvSpPr/>
            <p:nvPr/>
          </p:nvSpPr>
          <p:spPr bwMode="auto">
            <a:xfrm flipH="1">
              <a:off x="6660014" y="1840905"/>
              <a:ext cx="512449" cy="216024"/>
            </a:xfrm>
            <a:prstGeom prst="stripedRightArrow">
              <a:avLst/>
            </a:prstGeom>
            <a:solidFill>
              <a:srgbClr val="FF3300"/>
            </a:solid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grpSp>
      <p:grpSp>
        <p:nvGrpSpPr>
          <p:cNvPr id="17" name="Gruppieren 16"/>
          <p:cNvGrpSpPr/>
          <p:nvPr/>
        </p:nvGrpSpPr>
        <p:grpSpPr>
          <a:xfrm rot="1787174">
            <a:off x="5527846" y="4276202"/>
            <a:ext cx="1728977" cy="216024"/>
            <a:chOff x="6660232" y="1844824"/>
            <a:chExt cx="936104" cy="216024"/>
          </a:xfrm>
          <a:solidFill>
            <a:schemeClr val="accent2">
              <a:lumMod val="75000"/>
            </a:schemeClr>
          </a:solidFill>
        </p:grpSpPr>
        <p:sp>
          <p:nvSpPr>
            <p:cNvPr id="18" name="Gestreifter Pfeil nach rechts 17"/>
            <p:cNvSpPr/>
            <p:nvPr/>
          </p:nvSpPr>
          <p:spPr bwMode="auto">
            <a:xfrm>
              <a:off x="7092280" y="1844824"/>
              <a:ext cx="504056"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sp>
          <p:nvSpPr>
            <p:cNvPr id="19" name="Gestreifter Pfeil nach rechts 18"/>
            <p:cNvSpPr/>
            <p:nvPr/>
          </p:nvSpPr>
          <p:spPr bwMode="auto">
            <a:xfrm flipH="1">
              <a:off x="6660232" y="1844824"/>
              <a:ext cx="512440"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grpSp>
      <p:sp>
        <p:nvSpPr>
          <p:cNvPr id="20" name="Ellipse 19"/>
          <p:cNvSpPr/>
          <p:nvPr/>
        </p:nvSpPr>
        <p:spPr bwMode="auto">
          <a:xfrm>
            <a:off x="1043608" y="1387060"/>
            <a:ext cx="648071" cy="601780"/>
          </a:xfrm>
          <a:prstGeom prst="ellipse">
            <a:avLst/>
          </a:prstGeom>
          <a:solidFill>
            <a:srgbClr val="00B05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Do-</a:t>
            </a:r>
            <a:r>
              <a:rPr lang="de-DE" sz="1100" dirty="0" err="1">
                <a:solidFill>
                  <a:schemeClr val="bg1">
                    <a:lumMod val="85000"/>
                  </a:schemeClr>
                </a:solidFill>
              </a:rPr>
              <a:t>nor</a:t>
            </a:r>
            <a:endParaRPr lang="de-DE" sz="1100" dirty="0">
              <a:solidFill>
                <a:schemeClr val="bg1">
                  <a:lumMod val="85000"/>
                </a:schemeClr>
              </a:solidFill>
            </a:endParaRPr>
          </a:p>
        </p:txBody>
      </p:sp>
      <p:sp>
        <p:nvSpPr>
          <p:cNvPr id="21" name="Ellipse 20"/>
          <p:cNvSpPr/>
          <p:nvPr/>
        </p:nvSpPr>
        <p:spPr bwMode="auto">
          <a:xfrm>
            <a:off x="1403649" y="1124744"/>
            <a:ext cx="648071" cy="601780"/>
          </a:xfrm>
          <a:prstGeom prst="ellipse">
            <a:avLst/>
          </a:prstGeom>
          <a:solidFill>
            <a:srgbClr val="00B05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Do-</a:t>
            </a:r>
            <a:r>
              <a:rPr lang="de-DE" sz="1100" dirty="0" err="1">
                <a:solidFill>
                  <a:schemeClr val="bg1">
                    <a:lumMod val="85000"/>
                  </a:schemeClr>
                </a:solidFill>
              </a:rPr>
              <a:t>nor</a:t>
            </a:r>
            <a:endParaRPr lang="de-DE" sz="1100" dirty="0">
              <a:solidFill>
                <a:schemeClr val="bg1">
                  <a:lumMod val="85000"/>
                </a:schemeClr>
              </a:solidFill>
            </a:endParaRPr>
          </a:p>
        </p:txBody>
      </p:sp>
      <p:sp>
        <p:nvSpPr>
          <p:cNvPr id="22" name="Ellipse 21"/>
          <p:cNvSpPr/>
          <p:nvPr/>
        </p:nvSpPr>
        <p:spPr bwMode="auto">
          <a:xfrm>
            <a:off x="1835696" y="980728"/>
            <a:ext cx="648071" cy="601780"/>
          </a:xfrm>
          <a:prstGeom prst="ellipse">
            <a:avLst/>
          </a:prstGeom>
          <a:solidFill>
            <a:srgbClr val="00B05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100" dirty="0">
                <a:solidFill>
                  <a:schemeClr val="bg1">
                    <a:lumMod val="85000"/>
                  </a:schemeClr>
                </a:solidFill>
              </a:rPr>
              <a:t>Do-</a:t>
            </a:r>
            <a:r>
              <a:rPr lang="de-DE" sz="1100" dirty="0" err="1">
                <a:solidFill>
                  <a:schemeClr val="bg1">
                    <a:lumMod val="85000"/>
                  </a:schemeClr>
                </a:solidFill>
              </a:rPr>
              <a:t>nor</a:t>
            </a:r>
            <a:endParaRPr lang="de-DE" sz="1100" dirty="0">
              <a:solidFill>
                <a:schemeClr val="bg1">
                  <a:lumMod val="85000"/>
                </a:schemeClr>
              </a:solidFill>
            </a:endParaRPr>
          </a:p>
        </p:txBody>
      </p:sp>
      <p:sp>
        <p:nvSpPr>
          <p:cNvPr id="23" name="Ellipse 22"/>
          <p:cNvSpPr/>
          <p:nvPr/>
        </p:nvSpPr>
        <p:spPr bwMode="auto">
          <a:xfrm>
            <a:off x="899592" y="2204864"/>
            <a:ext cx="828092" cy="768942"/>
          </a:xfrm>
          <a:prstGeom prst="ellipse">
            <a:avLst/>
          </a:prstGeom>
          <a:solidFill>
            <a:schemeClr val="bg1">
              <a:lumMod val="50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dirty="0">
                <a:solidFill>
                  <a:schemeClr val="bg1">
                    <a:lumMod val="85000"/>
                  </a:schemeClr>
                </a:solidFill>
              </a:rPr>
              <a:t>Press</a:t>
            </a:r>
          </a:p>
        </p:txBody>
      </p:sp>
      <p:sp>
        <p:nvSpPr>
          <p:cNvPr id="24" name="Ellipse 23"/>
          <p:cNvSpPr/>
          <p:nvPr/>
        </p:nvSpPr>
        <p:spPr bwMode="auto">
          <a:xfrm>
            <a:off x="683568" y="2564904"/>
            <a:ext cx="828092" cy="768942"/>
          </a:xfrm>
          <a:prstGeom prst="ellipse">
            <a:avLst/>
          </a:prstGeom>
          <a:solidFill>
            <a:schemeClr val="bg1">
              <a:lumMod val="50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dirty="0">
                <a:solidFill>
                  <a:schemeClr val="bg1">
                    <a:lumMod val="85000"/>
                  </a:schemeClr>
                </a:solidFill>
              </a:rPr>
              <a:t>Press</a:t>
            </a:r>
          </a:p>
        </p:txBody>
      </p:sp>
      <p:sp>
        <p:nvSpPr>
          <p:cNvPr id="25" name="Ellipse 24"/>
          <p:cNvSpPr/>
          <p:nvPr/>
        </p:nvSpPr>
        <p:spPr bwMode="auto">
          <a:xfrm>
            <a:off x="899592" y="2948090"/>
            <a:ext cx="828092" cy="768942"/>
          </a:xfrm>
          <a:prstGeom prst="ellipse">
            <a:avLst/>
          </a:prstGeom>
          <a:solidFill>
            <a:schemeClr val="bg1">
              <a:lumMod val="50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dirty="0">
                <a:solidFill>
                  <a:schemeClr val="bg1">
                    <a:lumMod val="85000"/>
                  </a:schemeClr>
                </a:solidFill>
              </a:rPr>
              <a:t>Media</a:t>
            </a:r>
          </a:p>
        </p:txBody>
      </p:sp>
      <p:sp>
        <p:nvSpPr>
          <p:cNvPr id="26" name="Ellipse 25"/>
          <p:cNvSpPr/>
          <p:nvPr/>
        </p:nvSpPr>
        <p:spPr bwMode="auto">
          <a:xfrm>
            <a:off x="899591" y="3843047"/>
            <a:ext cx="1260139" cy="1170129"/>
          </a:xfrm>
          <a:prstGeom prst="ellipse">
            <a:avLst/>
          </a:prstGeom>
          <a:solidFill>
            <a:schemeClr val="accent2">
              <a:lumMod val="60000"/>
              <a:lumOff val="40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b="1" dirty="0">
                <a:solidFill>
                  <a:schemeClr val="bg1">
                    <a:lumMod val="95000"/>
                  </a:schemeClr>
                </a:solidFill>
              </a:rPr>
              <a:t>UN Programme</a:t>
            </a:r>
          </a:p>
        </p:txBody>
      </p:sp>
      <p:sp>
        <p:nvSpPr>
          <p:cNvPr id="27" name="Ellipse 26"/>
          <p:cNvSpPr/>
          <p:nvPr/>
        </p:nvSpPr>
        <p:spPr bwMode="auto">
          <a:xfrm>
            <a:off x="971600" y="4635135"/>
            <a:ext cx="1260139" cy="1170129"/>
          </a:xfrm>
          <a:prstGeom prst="ellipse">
            <a:avLst/>
          </a:prstGeom>
          <a:solidFill>
            <a:schemeClr val="accent2">
              <a:lumMod val="60000"/>
              <a:lumOff val="40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b="1" dirty="0">
                <a:solidFill>
                  <a:schemeClr val="bg1">
                    <a:lumMod val="95000"/>
                  </a:schemeClr>
                </a:solidFill>
              </a:rPr>
              <a:t>UN </a:t>
            </a:r>
            <a:r>
              <a:rPr lang="de-DE" sz="1000" b="1" dirty="0" err="1">
                <a:solidFill>
                  <a:schemeClr val="bg1">
                    <a:lumMod val="95000"/>
                  </a:schemeClr>
                </a:solidFill>
              </a:rPr>
              <a:t>Specialized</a:t>
            </a:r>
            <a:r>
              <a:rPr lang="de-DE" sz="1000" b="1" dirty="0">
                <a:solidFill>
                  <a:schemeClr val="bg1">
                    <a:lumMod val="95000"/>
                  </a:schemeClr>
                </a:solidFill>
              </a:rPr>
              <a:t/>
            </a:r>
            <a:br>
              <a:rPr lang="de-DE" sz="1000" b="1" dirty="0">
                <a:solidFill>
                  <a:schemeClr val="bg1">
                    <a:lumMod val="95000"/>
                  </a:schemeClr>
                </a:solidFill>
              </a:rPr>
            </a:br>
            <a:r>
              <a:rPr lang="de-DE" sz="1000" b="1" dirty="0">
                <a:solidFill>
                  <a:schemeClr val="bg1">
                    <a:lumMod val="95000"/>
                  </a:schemeClr>
                </a:solidFill>
              </a:rPr>
              <a:t>Agency</a:t>
            </a:r>
          </a:p>
        </p:txBody>
      </p:sp>
      <p:sp>
        <p:nvSpPr>
          <p:cNvPr id="28" name="Ellipse 27"/>
          <p:cNvSpPr/>
          <p:nvPr/>
        </p:nvSpPr>
        <p:spPr bwMode="auto">
          <a:xfrm>
            <a:off x="1763688" y="4995175"/>
            <a:ext cx="1260139" cy="1170129"/>
          </a:xfrm>
          <a:prstGeom prst="ellipse">
            <a:avLst/>
          </a:prstGeom>
          <a:solidFill>
            <a:schemeClr val="accent2">
              <a:lumMod val="60000"/>
              <a:lumOff val="40000"/>
            </a:schemeClr>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b="1" dirty="0">
                <a:solidFill>
                  <a:schemeClr val="bg1">
                    <a:lumMod val="95000"/>
                  </a:schemeClr>
                </a:solidFill>
              </a:rPr>
              <a:t>UN </a:t>
            </a:r>
            <a:r>
              <a:rPr lang="de-DE" sz="1000" b="1" dirty="0" err="1">
                <a:solidFill>
                  <a:schemeClr val="bg1">
                    <a:lumMod val="95000"/>
                  </a:schemeClr>
                </a:solidFill>
              </a:rPr>
              <a:t>Commission</a:t>
            </a:r>
            <a:endParaRPr lang="de-DE" sz="1000" b="1" dirty="0">
              <a:solidFill>
                <a:schemeClr val="bg1">
                  <a:lumMod val="95000"/>
                </a:schemeClr>
              </a:solidFill>
            </a:endParaRPr>
          </a:p>
        </p:txBody>
      </p:sp>
      <p:grpSp>
        <p:nvGrpSpPr>
          <p:cNvPr id="29" name="Gruppieren 28"/>
          <p:cNvGrpSpPr/>
          <p:nvPr/>
        </p:nvGrpSpPr>
        <p:grpSpPr>
          <a:xfrm rot="18900000">
            <a:off x="2495063" y="4281801"/>
            <a:ext cx="936104" cy="216024"/>
            <a:chOff x="6660232" y="1844824"/>
            <a:chExt cx="936104" cy="216024"/>
          </a:xfrm>
          <a:solidFill>
            <a:schemeClr val="accent2">
              <a:lumMod val="60000"/>
              <a:lumOff val="40000"/>
            </a:schemeClr>
          </a:solidFill>
        </p:grpSpPr>
        <p:sp>
          <p:nvSpPr>
            <p:cNvPr id="30" name="Gestreifter Pfeil nach rechts 29"/>
            <p:cNvSpPr/>
            <p:nvPr/>
          </p:nvSpPr>
          <p:spPr bwMode="auto">
            <a:xfrm>
              <a:off x="7092280" y="1844824"/>
              <a:ext cx="504056"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sp>
          <p:nvSpPr>
            <p:cNvPr id="31" name="Gestreifter Pfeil nach rechts 30"/>
            <p:cNvSpPr/>
            <p:nvPr/>
          </p:nvSpPr>
          <p:spPr bwMode="auto">
            <a:xfrm flipH="1">
              <a:off x="6660232" y="1844824"/>
              <a:ext cx="512440"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grpSp>
      <p:grpSp>
        <p:nvGrpSpPr>
          <p:cNvPr id="32" name="Gruppieren 31"/>
          <p:cNvGrpSpPr/>
          <p:nvPr/>
        </p:nvGrpSpPr>
        <p:grpSpPr>
          <a:xfrm rot="887222">
            <a:off x="1991779" y="2999834"/>
            <a:ext cx="936104" cy="216024"/>
            <a:chOff x="6660232" y="1844824"/>
            <a:chExt cx="936104" cy="216024"/>
          </a:xfrm>
          <a:solidFill>
            <a:schemeClr val="bg1">
              <a:lumMod val="50000"/>
            </a:schemeClr>
          </a:solidFill>
        </p:grpSpPr>
        <p:sp>
          <p:nvSpPr>
            <p:cNvPr id="33" name="Gestreifter Pfeil nach rechts 32"/>
            <p:cNvSpPr/>
            <p:nvPr/>
          </p:nvSpPr>
          <p:spPr bwMode="auto">
            <a:xfrm>
              <a:off x="7092280" y="1844824"/>
              <a:ext cx="504056"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sp>
          <p:nvSpPr>
            <p:cNvPr id="34" name="Gestreifter Pfeil nach rechts 33"/>
            <p:cNvSpPr/>
            <p:nvPr/>
          </p:nvSpPr>
          <p:spPr bwMode="auto">
            <a:xfrm flipH="1">
              <a:off x="6660232" y="1844824"/>
              <a:ext cx="512440"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grpSp>
      <p:grpSp>
        <p:nvGrpSpPr>
          <p:cNvPr id="35" name="Gruppieren 34"/>
          <p:cNvGrpSpPr/>
          <p:nvPr/>
        </p:nvGrpSpPr>
        <p:grpSpPr>
          <a:xfrm rot="2055624">
            <a:off x="2465618" y="2176137"/>
            <a:ext cx="936104" cy="216024"/>
            <a:chOff x="6660232" y="1844824"/>
            <a:chExt cx="936104" cy="216024"/>
          </a:xfrm>
          <a:solidFill>
            <a:srgbClr val="00B050"/>
          </a:solidFill>
        </p:grpSpPr>
        <p:sp>
          <p:nvSpPr>
            <p:cNvPr id="36" name="Gestreifter Pfeil nach rechts 35"/>
            <p:cNvSpPr/>
            <p:nvPr/>
          </p:nvSpPr>
          <p:spPr bwMode="auto">
            <a:xfrm>
              <a:off x="7092280" y="1844824"/>
              <a:ext cx="504056"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sp>
          <p:nvSpPr>
            <p:cNvPr id="37" name="Gestreifter Pfeil nach rechts 36"/>
            <p:cNvSpPr/>
            <p:nvPr/>
          </p:nvSpPr>
          <p:spPr bwMode="auto">
            <a:xfrm flipH="1">
              <a:off x="6660232" y="1844824"/>
              <a:ext cx="512440"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grpSp>
      <p:sp>
        <p:nvSpPr>
          <p:cNvPr id="38" name="Ellipse 37"/>
          <p:cNvSpPr/>
          <p:nvPr/>
        </p:nvSpPr>
        <p:spPr bwMode="auto">
          <a:xfrm>
            <a:off x="3419873" y="446572"/>
            <a:ext cx="648071" cy="601780"/>
          </a:xfrm>
          <a:prstGeom prst="ellipse">
            <a:avLst/>
          </a:prstGeom>
          <a:solidFill>
            <a:srgbClr val="FFC0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dirty="0">
                <a:solidFill>
                  <a:schemeClr val="accent6">
                    <a:lumMod val="75000"/>
                  </a:schemeClr>
                </a:solidFill>
              </a:rPr>
              <a:t>NGO</a:t>
            </a:r>
          </a:p>
        </p:txBody>
      </p:sp>
      <p:sp>
        <p:nvSpPr>
          <p:cNvPr id="39" name="Ellipse 38"/>
          <p:cNvSpPr/>
          <p:nvPr/>
        </p:nvSpPr>
        <p:spPr bwMode="auto">
          <a:xfrm>
            <a:off x="3995938" y="332656"/>
            <a:ext cx="648071" cy="601780"/>
          </a:xfrm>
          <a:prstGeom prst="ellipse">
            <a:avLst/>
          </a:prstGeom>
          <a:solidFill>
            <a:srgbClr val="FFC0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dirty="0">
                <a:solidFill>
                  <a:schemeClr val="accent6">
                    <a:lumMod val="75000"/>
                  </a:schemeClr>
                </a:solidFill>
              </a:rPr>
              <a:t>NGO</a:t>
            </a:r>
          </a:p>
        </p:txBody>
      </p:sp>
      <p:sp>
        <p:nvSpPr>
          <p:cNvPr id="40" name="Ellipse 39"/>
          <p:cNvSpPr/>
          <p:nvPr/>
        </p:nvSpPr>
        <p:spPr bwMode="auto">
          <a:xfrm>
            <a:off x="4572001" y="332656"/>
            <a:ext cx="648071" cy="601780"/>
          </a:xfrm>
          <a:prstGeom prst="ellipse">
            <a:avLst/>
          </a:prstGeom>
          <a:solidFill>
            <a:srgbClr val="FFC0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sz="1000" dirty="0">
                <a:solidFill>
                  <a:schemeClr val="accent6">
                    <a:lumMod val="75000"/>
                  </a:schemeClr>
                </a:solidFill>
              </a:rPr>
              <a:t>NGO</a:t>
            </a:r>
          </a:p>
        </p:txBody>
      </p:sp>
      <p:grpSp>
        <p:nvGrpSpPr>
          <p:cNvPr id="41" name="Gruppieren 40"/>
          <p:cNvGrpSpPr/>
          <p:nvPr/>
        </p:nvGrpSpPr>
        <p:grpSpPr>
          <a:xfrm rot="5400000">
            <a:off x="3995936" y="1556792"/>
            <a:ext cx="936104" cy="216024"/>
            <a:chOff x="6660232" y="1844824"/>
            <a:chExt cx="936104" cy="216024"/>
          </a:xfrm>
          <a:solidFill>
            <a:srgbClr val="FFC000"/>
          </a:solidFill>
        </p:grpSpPr>
        <p:sp>
          <p:nvSpPr>
            <p:cNvPr id="42" name="Gestreifter Pfeil nach rechts 41"/>
            <p:cNvSpPr/>
            <p:nvPr/>
          </p:nvSpPr>
          <p:spPr bwMode="auto">
            <a:xfrm>
              <a:off x="7092280" y="1844824"/>
              <a:ext cx="504056"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sp>
          <p:nvSpPr>
            <p:cNvPr id="43" name="Gestreifter Pfeil nach rechts 42"/>
            <p:cNvSpPr/>
            <p:nvPr/>
          </p:nvSpPr>
          <p:spPr bwMode="auto">
            <a:xfrm flipH="1">
              <a:off x="6660232" y="1844824"/>
              <a:ext cx="512440" cy="216024"/>
            </a:xfrm>
            <a:prstGeom prst="stripedRightArrow">
              <a:avLst/>
            </a:prstGeom>
            <a:grpFill/>
            <a:ln w="9525" cap="flat" cmpd="sng" algn="ctr">
              <a:noFill/>
              <a:prstDash val="solid"/>
              <a:round/>
              <a:headEnd type="none" w="med" len="med"/>
              <a:tailEnd type="none" w="med" len="med"/>
            </a:ln>
            <a:effectLst/>
          </p:spPr>
          <p:txBody>
            <a:bodyPr>
              <a:spAutoFit/>
            </a:bodyPr>
            <a:lstStyle/>
            <a:p>
              <a:pPr eaLnBrk="0" hangingPunct="0">
                <a:spcBef>
                  <a:spcPct val="50000"/>
                </a:spcBef>
                <a:defRPr/>
              </a:pPr>
              <a:endParaRPr lang="de-DE"/>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bwMode="auto">
          <a:xfrm>
            <a:off x="1403350" y="1412875"/>
            <a:ext cx="4105275" cy="3744913"/>
          </a:xfrm>
          <a:prstGeom prst="rect">
            <a:avLst/>
          </a:prstGeom>
          <a:solidFill>
            <a:schemeClr val="bg1"/>
          </a:solidFill>
          <a:ln w="9525" cap="flat" cmpd="sng" algn="ctr">
            <a:solidFill>
              <a:srgbClr val="C00000"/>
            </a:solidFill>
            <a:prstDash val="solid"/>
            <a:round/>
            <a:headEnd type="none" w="med" len="med"/>
            <a:tailEnd type="none" w="med" len="med"/>
          </a:ln>
          <a:effectLst>
            <a:outerShdw blurRad="50800" dist="88900" dir="2700000" algn="tl" rotWithShape="0">
              <a:prstClr val="black">
                <a:alpha val="40000"/>
              </a:prstClr>
            </a:outerShdw>
          </a:effectLst>
        </p:spPr>
        <p:txBody>
          <a:bodyPr>
            <a:spAutoFit/>
          </a:bodyPr>
          <a:lstStyle/>
          <a:p>
            <a:pPr eaLnBrk="0" hangingPunct="0">
              <a:spcBef>
                <a:spcPct val="50000"/>
              </a:spcBef>
              <a:defRPr/>
            </a:pPr>
            <a:endParaRPr lang="de-DE" dirty="0"/>
          </a:p>
        </p:txBody>
      </p:sp>
      <p:sp>
        <p:nvSpPr>
          <p:cNvPr id="7" name="Ellipse 6"/>
          <p:cNvSpPr/>
          <p:nvPr/>
        </p:nvSpPr>
        <p:spPr bwMode="auto">
          <a:xfrm>
            <a:off x="2555776" y="1916832"/>
            <a:ext cx="2016224" cy="1872208"/>
          </a:xfrm>
          <a:prstGeom prst="ellipse">
            <a:avLst/>
          </a:prstGeom>
          <a:solidFill>
            <a:srgbClr val="FF3300"/>
          </a:solidFill>
          <a:ln w="9525" cap="flat" cmpd="sng" algn="ctr">
            <a:solidFill>
              <a:srgbClr val="760000"/>
            </a:solidFill>
            <a:prstDash val="solid"/>
            <a:round/>
            <a:headEnd type="none" w="med" len="med"/>
            <a:tailEnd type="none" w="med" len="med"/>
          </a:ln>
          <a:effectLst>
            <a:glow rad="127000">
              <a:schemeClr val="bg2">
                <a:lumMod val="60000"/>
                <a:lumOff val="40000"/>
                <a:alpha val="68000"/>
              </a:schemeClr>
            </a:glow>
            <a:softEdge rad="25400"/>
          </a:effectLst>
        </p:spPr>
        <p:txBody>
          <a:bodyPr anchor="ctr"/>
          <a:lstStyle/>
          <a:p>
            <a:pPr algn="ctr" eaLnBrk="0" hangingPunct="0">
              <a:spcBef>
                <a:spcPct val="50000"/>
              </a:spcBef>
              <a:defRPr/>
            </a:pPr>
            <a:r>
              <a:rPr lang="de-DE" dirty="0">
                <a:solidFill>
                  <a:schemeClr val="bg1">
                    <a:lumMod val="85000"/>
                  </a:schemeClr>
                </a:solidFill>
              </a:rPr>
              <a:t>Geospatial Information</a:t>
            </a:r>
          </a:p>
        </p:txBody>
      </p:sp>
      <p:sp>
        <p:nvSpPr>
          <p:cNvPr id="9" name="Pfeil nach links und rechts 8"/>
          <p:cNvSpPr/>
          <p:nvPr/>
        </p:nvSpPr>
        <p:spPr bwMode="auto">
          <a:xfrm>
            <a:off x="2051050" y="4221163"/>
            <a:ext cx="2881313" cy="611187"/>
          </a:xfrm>
          <a:prstGeom prst="leftRightArrow">
            <a:avLst/>
          </a:prstGeom>
          <a:solidFill>
            <a:srgbClr val="FF3300"/>
          </a:solidFill>
          <a:ln w="9525" cap="flat" cmpd="sng" algn="ctr">
            <a:solidFill>
              <a:schemeClr val="accent1"/>
            </a:solidFill>
            <a:prstDash val="solid"/>
            <a:round/>
            <a:headEnd type="none" w="med" len="med"/>
            <a:tailEnd type="none" w="med" len="med"/>
          </a:ln>
          <a:effectLst/>
        </p:spPr>
        <p:txBody>
          <a:bodyPr>
            <a:spAutoFit/>
          </a:bodyPr>
          <a:lstStyle/>
          <a:p>
            <a:pPr algn="ctr" eaLnBrk="0" hangingPunct="0">
              <a:spcBef>
                <a:spcPct val="50000"/>
              </a:spcBef>
              <a:defRPr/>
            </a:pPr>
            <a:r>
              <a:rPr lang="de-DE" sz="1400" dirty="0">
                <a:solidFill>
                  <a:schemeClr val="bg1">
                    <a:lumMod val="85000"/>
                  </a:schemeClr>
                </a:solidFill>
              </a:rPr>
              <a:t>Internal </a:t>
            </a:r>
            <a:r>
              <a:rPr lang="de-DE" sz="1400" dirty="0" err="1">
                <a:solidFill>
                  <a:schemeClr val="bg1">
                    <a:lumMod val="85000"/>
                  </a:schemeClr>
                </a:solidFill>
              </a:rPr>
              <a:t>information</a:t>
            </a:r>
            <a:r>
              <a:rPr lang="de-DE" sz="1400" dirty="0">
                <a:solidFill>
                  <a:schemeClr val="bg1">
                    <a:lumMod val="85000"/>
                  </a:schemeClr>
                </a:solidFill>
              </a:rPr>
              <a:t> </a:t>
            </a:r>
            <a:r>
              <a:rPr lang="de-DE" sz="1400" dirty="0" err="1">
                <a:solidFill>
                  <a:schemeClr val="bg1">
                    <a:lumMod val="85000"/>
                  </a:schemeClr>
                </a:solidFill>
              </a:rPr>
              <a:t>access</a:t>
            </a:r>
            <a:endParaRPr lang="de-DE" sz="1400" dirty="0">
              <a:solidFill>
                <a:schemeClr val="bg1">
                  <a:lumMod val="85000"/>
                </a:schemeClr>
              </a:solidFill>
            </a:endParaRPr>
          </a:p>
        </p:txBody>
      </p:sp>
      <p:sp>
        <p:nvSpPr>
          <p:cNvPr id="11" name="Pfeil nach rechts 10"/>
          <p:cNvSpPr/>
          <p:nvPr/>
        </p:nvSpPr>
        <p:spPr bwMode="auto">
          <a:xfrm>
            <a:off x="5003800" y="3357563"/>
            <a:ext cx="2736850" cy="635000"/>
          </a:xfrm>
          <a:prstGeom prst="rightArrow">
            <a:avLst/>
          </a:prstGeom>
          <a:solidFill>
            <a:srgbClr val="FF3300"/>
          </a:solidFill>
          <a:ln w="9525" cap="flat" cmpd="sng" algn="ctr">
            <a:solidFill>
              <a:schemeClr val="accent2"/>
            </a:solidFill>
            <a:prstDash val="solid"/>
            <a:round/>
            <a:headEnd type="none" w="med" len="med"/>
            <a:tailEnd type="none" w="med" len="med"/>
          </a:ln>
          <a:effectLst/>
        </p:spPr>
        <p:txBody>
          <a:bodyPr/>
          <a:lstStyle/>
          <a:p>
            <a:pPr eaLnBrk="0" hangingPunct="0">
              <a:spcBef>
                <a:spcPct val="50000"/>
              </a:spcBef>
              <a:defRPr/>
            </a:pPr>
            <a:r>
              <a:rPr lang="de-DE" dirty="0">
                <a:solidFill>
                  <a:schemeClr val="bg1">
                    <a:lumMod val="85000"/>
                  </a:schemeClr>
                </a:solidFill>
              </a:rPr>
              <a:t>Dissemination </a:t>
            </a:r>
            <a:r>
              <a:rPr lang="de-DE" dirty="0" err="1">
                <a:solidFill>
                  <a:schemeClr val="bg1">
                    <a:lumMod val="85000"/>
                  </a:schemeClr>
                </a:solidFill>
              </a:rPr>
              <a:t>to</a:t>
            </a:r>
            <a:r>
              <a:rPr lang="de-DE" dirty="0">
                <a:solidFill>
                  <a:schemeClr val="bg1">
                    <a:lumMod val="85000"/>
                  </a:schemeClr>
                </a:solidFill>
              </a:rPr>
              <a:t> </a:t>
            </a:r>
            <a:r>
              <a:rPr lang="de-DE" dirty="0" err="1">
                <a:solidFill>
                  <a:schemeClr val="bg1">
                    <a:lumMod val="85000"/>
                  </a:schemeClr>
                </a:solidFill>
              </a:rPr>
              <a:t>partners</a:t>
            </a:r>
            <a:endParaRPr lang="de-DE" dirty="0">
              <a:solidFill>
                <a:schemeClr val="bg1">
                  <a:lumMod val="85000"/>
                </a:schemeClr>
              </a:solidFill>
            </a:endParaRPr>
          </a:p>
        </p:txBody>
      </p:sp>
      <p:sp>
        <p:nvSpPr>
          <p:cNvPr id="12" name="Pfeil nach rechts 11"/>
          <p:cNvSpPr/>
          <p:nvPr/>
        </p:nvSpPr>
        <p:spPr bwMode="auto">
          <a:xfrm flipH="1">
            <a:off x="4859338" y="2219325"/>
            <a:ext cx="2736850" cy="635000"/>
          </a:xfrm>
          <a:prstGeom prst="rightArrow">
            <a:avLst/>
          </a:prstGeom>
          <a:solidFill>
            <a:srgbClr val="FF3300"/>
          </a:solidFill>
          <a:ln w="9525" cap="flat" cmpd="sng" algn="ctr">
            <a:solidFill>
              <a:schemeClr val="accent2"/>
            </a:solidFill>
            <a:prstDash val="solid"/>
            <a:round/>
            <a:headEnd type="none" w="med" len="med"/>
            <a:tailEnd type="none" w="med" len="med"/>
          </a:ln>
          <a:effectLst/>
        </p:spPr>
        <p:txBody>
          <a:bodyPr/>
          <a:lstStyle/>
          <a:p>
            <a:pPr algn="ctr" eaLnBrk="0" hangingPunct="0">
              <a:spcBef>
                <a:spcPct val="50000"/>
              </a:spcBef>
              <a:defRPr/>
            </a:pPr>
            <a:r>
              <a:rPr lang="de-DE" dirty="0" err="1">
                <a:solidFill>
                  <a:schemeClr val="bg1">
                    <a:lumMod val="85000"/>
                  </a:schemeClr>
                </a:solidFill>
              </a:rPr>
              <a:t>External</a:t>
            </a:r>
            <a:r>
              <a:rPr lang="de-DE" dirty="0">
                <a:solidFill>
                  <a:schemeClr val="bg1">
                    <a:lumMod val="85000"/>
                  </a:schemeClr>
                </a:solidFill>
              </a:rPr>
              <a:t> </a:t>
            </a:r>
            <a:r>
              <a:rPr lang="de-DE" dirty="0" err="1">
                <a:solidFill>
                  <a:schemeClr val="bg1">
                    <a:lumMod val="85000"/>
                  </a:schemeClr>
                </a:solidFill>
              </a:rPr>
              <a:t>information</a:t>
            </a:r>
            <a:r>
              <a:rPr lang="de-DE" dirty="0">
                <a:solidFill>
                  <a:schemeClr val="bg1">
                    <a:lumMod val="85000"/>
                  </a:schemeClr>
                </a:solidFill>
              </a:rPr>
              <a:t> </a:t>
            </a:r>
            <a:r>
              <a:rPr lang="de-DE" dirty="0" err="1">
                <a:solidFill>
                  <a:schemeClr val="bg1">
                    <a:lumMod val="85000"/>
                  </a:schemeClr>
                </a:solidFill>
              </a:rPr>
              <a:t>access</a:t>
            </a:r>
            <a:endParaRPr lang="de-DE" dirty="0">
              <a:solidFill>
                <a:schemeClr val="bg1">
                  <a:lumMod val="85000"/>
                </a:schemeClr>
              </a:solidFill>
            </a:endParaRPr>
          </a:p>
        </p:txBody>
      </p:sp>
      <p:sp>
        <p:nvSpPr>
          <p:cNvPr id="28681" name="Textfeld 12"/>
          <p:cNvSpPr txBox="1">
            <a:spLocks noChangeArrowheads="1"/>
          </p:cNvSpPr>
          <p:nvPr/>
        </p:nvSpPr>
        <p:spPr bwMode="auto">
          <a:xfrm>
            <a:off x="1619250" y="1557338"/>
            <a:ext cx="636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2000" b="1" i="1">
                <a:solidFill>
                  <a:schemeClr val="tx1"/>
                </a:solidFill>
              </a:rPr>
              <a:t>Unit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29699" name="Inhaltsplatzhalter 2"/>
          <p:cNvSpPr>
            <a:spLocks noGrp="1"/>
          </p:cNvSpPr>
          <p:nvPr>
            <p:ph idx="1"/>
          </p:nvPr>
        </p:nvSpPr>
        <p:spPr/>
        <p:txBody>
          <a:bodyPr/>
          <a:lstStyle/>
          <a:p>
            <a:endParaRPr lang="de-DE" altLang="de-DE" smtClean="0"/>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6988"/>
            <a:ext cx="9196388"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hteck 3"/>
          <p:cNvSpPr>
            <a:spLocks noChangeArrowheads="1"/>
          </p:cNvSpPr>
          <p:nvPr/>
        </p:nvSpPr>
        <p:spPr bwMode="auto">
          <a:xfrm rot="-5400000">
            <a:off x="5765800" y="3101975"/>
            <a:ext cx="64801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200">
                <a:solidFill>
                  <a:schemeClr val="tx1"/>
                </a:solidFill>
              </a:rPr>
              <a:t>https://ochanet.unocha.org/p/Documents/South%20Sudan%20Coordination%20structure.pdf</a:t>
            </a:r>
          </a:p>
        </p:txBody>
      </p:sp>
      <p:sp>
        <p:nvSpPr>
          <p:cNvPr id="6" name="Titel 1"/>
          <p:cNvSpPr txBox="1">
            <a:spLocks/>
          </p:cNvSpPr>
          <p:nvPr/>
        </p:nvSpPr>
        <p:spPr bwMode="auto">
          <a:xfrm>
            <a:off x="107950" y="260350"/>
            <a:ext cx="7477125" cy="685800"/>
          </a:xfrm>
          <a:prstGeom prst="rect">
            <a:avLst/>
          </a:prstGeom>
          <a:noFill/>
          <a:ln w="9525">
            <a:noFill/>
            <a:miter lim="800000"/>
            <a:headEnd/>
            <a:tailEnd/>
          </a:ln>
          <a:effectLst/>
        </p:spPr>
        <p:txBody>
          <a:bodyPr anchor="ctr"/>
          <a:lstStyle>
            <a:lvl1pPr eaLnBrk="0" hangingPunct="0">
              <a:spcBef>
                <a:spcPct val="50000"/>
              </a:spcBef>
              <a:defRPr sz="1600">
                <a:solidFill>
                  <a:schemeClr val="tx1"/>
                </a:solidFill>
                <a:latin typeface="Calibri" pitchFamily="34" charset="0"/>
              </a:defRPr>
            </a:lvl1pPr>
            <a:lvl2pPr marL="742950" indent="-285750" eaLnBrk="0" hangingPunct="0">
              <a:spcBef>
                <a:spcPct val="50000"/>
              </a:spcBef>
              <a:defRPr sz="1600">
                <a:solidFill>
                  <a:schemeClr val="tx1"/>
                </a:solidFill>
                <a:latin typeface="Calibri" pitchFamily="34" charset="0"/>
              </a:defRPr>
            </a:lvl2pPr>
            <a:lvl3pPr marL="1143000" indent="-228600" eaLnBrk="0" hangingPunct="0">
              <a:spcBef>
                <a:spcPct val="50000"/>
              </a:spcBef>
              <a:defRPr sz="1600">
                <a:solidFill>
                  <a:schemeClr val="tx1"/>
                </a:solidFill>
                <a:latin typeface="Calibri" pitchFamily="34" charset="0"/>
              </a:defRPr>
            </a:lvl3pPr>
            <a:lvl4pPr marL="1600200" indent="-228600" eaLnBrk="0" hangingPunct="0">
              <a:spcBef>
                <a:spcPct val="50000"/>
              </a:spcBef>
              <a:defRPr sz="1600">
                <a:solidFill>
                  <a:schemeClr val="tx1"/>
                </a:solidFill>
                <a:latin typeface="Calibri" pitchFamily="34" charset="0"/>
              </a:defRPr>
            </a:lvl4pPr>
            <a:lvl5pPr marL="2057400" indent="-228600" eaLnBrk="0" hangingPunct="0">
              <a:spcBef>
                <a:spcPct val="50000"/>
              </a:spcBef>
              <a:defRPr sz="1600">
                <a:solidFill>
                  <a:schemeClr val="tx1"/>
                </a:solidFill>
                <a:latin typeface="Calibri" pitchFamily="34" charset="0"/>
              </a:defRPr>
            </a:lvl5pPr>
            <a:lvl6pPr marL="2514600" indent="-228600" eaLnBrk="0" fontAlgn="base" hangingPunct="0">
              <a:spcBef>
                <a:spcPct val="50000"/>
              </a:spcBef>
              <a:spcAft>
                <a:spcPct val="0"/>
              </a:spcAft>
              <a:defRPr sz="1600">
                <a:solidFill>
                  <a:schemeClr val="tx1"/>
                </a:solidFill>
                <a:latin typeface="Calibri" pitchFamily="34" charset="0"/>
              </a:defRPr>
            </a:lvl6pPr>
            <a:lvl7pPr marL="2971800" indent="-228600" eaLnBrk="0" fontAlgn="base" hangingPunct="0">
              <a:spcBef>
                <a:spcPct val="50000"/>
              </a:spcBef>
              <a:spcAft>
                <a:spcPct val="0"/>
              </a:spcAft>
              <a:defRPr sz="1600">
                <a:solidFill>
                  <a:schemeClr val="tx1"/>
                </a:solidFill>
                <a:latin typeface="Calibri" pitchFamily="34" charset="0"/>
              </a:defRPr>
            </a:lvl7pPr>
            <a:lvl8pPr marL="3429000" indent="-228600" eaLnBrk="0" fontAlgn="base" hangingPunct="0">
              <a:spcBef>
                <a:spcPct val="50000"/>
              </a:spcBef>
              <a:spcAft>
                <a:spcPct val="0"/>
              </a:spcAft>
              <a:defRPr sz="1600">
                <a:solidFill>
                  <a:schemeClr val="tx1"/>
                </a:solidFill>
                <a:latin typeface="Calibri" pitchFamily="34" charset="0"/>
              </a:defRPr>
            </a:lvl8pPr>
            <a:lvl9pPr marL="3886200" indent="-228600" eaLnBrk="0" fontAlgn="base" hangingPunct="0">
              <a:spcBef>
                <a:spcPct val="50000"/>
              </a:spcBef>
              <a:spcAft>
                <a:spcPct val="0"/>
              </a:spcAft>
              <a:defRPr sz="1600">
                <a:solidFill>
                  <a:schemeClr val="tx1"/>
                </a:solidFill>
                <a:latin typeface="Calibri" pitchFamily="34" charset="0"/>
              </a:defRPr>
            </a:lvl9pPr>
          </a:lstStyle>
          <a:p>
            <a:pPr>
              <a:spcBef>
                <a:spcPct val="0"/>
              </a:spcBef>
              <a:defRPr/>
            </a:pPr>
            <a:r>
              <a:rPr lang="de-DE" sz="2800">
                <a:solidFill>
                  <a:srgbClr val="000066"/>
                </a:solidFill>
                <a:effectLst>
                  <a:outerShdw blurRad="38100" dist="38100" dir="2700000" algn="tl">
                    <a:srgbClr val="C0C0C0"/>
                  </a:outerShdw>
                </a:effectLst>
                <a:latin typeface="Tahoma" pitchFamily="34" charset="0"/>
              </a:rPr>
              <a:t>Example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p:txBody>
          <a:bodyPr/>
          <a:lstStyle/>
          <a:p>
            <a:pPr>
              <a:defRPr/>
            </a:pPr>
            <a:endParaRPr lang="de-DE"/>
          </a:p>
        </p:txBody>
      </p:sp>
      <p:sp>
        <p:nvSpPr>
          <p:cNvPr id="30723" name="Inhaltsplatzhalter 2"/>
          <p:cNvSpPr>
            <a:spLocks noGrp="1"/>
          </p:cNvSpPr>
          <p:nvPr>
            <p:ph idx="4294967295"/>
          </p:nvPr>
        </p:nvSpPr>
        <p:spPr/>
        <p:txBody>
          <a:bodyPr/>
          <a:lstStyle/>
          <a:p>
            <a:endParaRPr lang="de-DE" altLang="de-DE" smtClean="0"/>
          </a:p>
        </p:txBody>
      </p:sp>
      <p:sp>
        <p:nvSpPr>
          <p:cNvPr id="30724" name="Datumsplatzhalter 3"/>
          <p:cNvSpPr txBox="1">
            <a:spLocks noGrp="1"/>
          </p:cNvSpPr>
          <p:nvPr/>
        </p:nvSpPr>
        <p:spPr bwMode="auto">
          <a:xfrm>
            <a:off x="684213" y="6440488"/>
            <a:ext cx="2879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en-US" altLang="en-US">
                <a:solidFill>
                  <a:schemeClr val="tx1"/>
                </a:solidFill>
              </a:rPr>
              <a:t>Prof. </a:t>
            </a:r>
            <a:r>
              <a:rPr lang="de-DE" altLang="en-US">
                <a:solidFill>
                  <a:schemeClr val="tx1"/>
                </a:solidFill>
              </a:rPr>
              <a:t>Dr.-Ing. </a:t>
            </a:r>
            <a:r>
              <a:rPr lang="en-US" altLang="en-US">
                <a:solidFill>
                  <a:schemeClr val="tx1"/>
                </a:solidFill>
              </a:rPr>
              <a:t>Franz-Josef Behr</a:t>
            </a:r>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88913"/>
            <a:ext cx="9347201" cy="655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hteck 4"/>
          <p:cNvSpPr/>
          <p:nvPr/>
        </p:nvSpPr>
        <p:spPr>
          <a:xfrm>
            <a:off x="4356100" y="5908675"/>
            <a:ext cx="4572000" cy="430213"/>
          </a:xfrm>
          <a:prstGeom prst="rect">
            <a:avLst/>
          </a:prstGeom>
          <a:solidFill>
            <a:schemeClr val="bg1"/>
          </a:solidFill>
        </p:spPr>
        <p:txBody>
          <a:bodyPr>
            <a:spAutoFit/>
          </a:bodyPr>
          <a:lstStyle/>
          <a:p>
            <a:pPr eaLnBrk="0" hangingPunct="0">
              <a:spcBef>
                <a:spcPct val="50000"/>
              </a:spcBef>
              <a:defRPr/>
            </a:pPr>
            <a:r>
              <a:rPr lang="de-DE" sz="1050" dirty="0"/>
              <a:t>http://reliefweb.int/sites/reliefweb.int/files/resources/Haiti%20Humanitarian%20Snapshot%20March%202013.pdf</a:t>
            </a:r>
          </a:p>
        </p:txBody>
      </p:sp>
      <p:sp>
        <p:nvSpPr>
          <p:cNvPr id="30727" name="Textfeld 5"/>
          <p:cNvSpPr txBox="1">
            <a:spLocks noChangeArrowheads="1"/>
          </p:cNvSpPr>
          <p:nvPr/>
        </p:nvSpPr>
        <p:spPr bwMode="auto">
          <a:xfrm>
            <a:off x="4040188" y="4124325"/>
            <a:ext cx="6429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b="1">
                <a:solidFill>
                  <a:srgbClr val="FF0000"/>
                </a:solidFill>
              </a:rPr>
              <a:t>maps</a:t>
            </a:r>
          </a:p>
        </p:txBody>
      </p:sp>
      <p:sp>
        <p:nvSpPr>
          <p:cNvPr id="30728" name="Textfeld 7"/>
          <p:cNvSpPr txBox="1">
            <a:spLocks noChangeArrowheads="1"/>
          </p:cNvSpPr>
          <p:nvPr/>
        </p:nvSpPr>
        <p:spPr bwMode="auto">
          <a:xfrm>
            <a:off x="5651500" y="1052513"/>
            <a:ext cx="92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b="1">
                <a:solidFill>
                  <a:srgbClr val="FF0000"/>
                </a:solidFill>
              </a:rPr>
              <a:t>statistics</a:t>
            </a:r>
          </a:p>
        </p:txBody>
      </p:sp>
      <p:sp>
        <p:nvSpPr>
          <p:cNvPr id="30729" name="Textfeld 8"/>
          <p:cNvSpPr txBox="1">
            <a:spLocks noChangeArrowheads="1"/>
          </p:cNvSpPr>
          <p:nvPr/>
        </p:nvSpPr>
        <p:spPr bwMode="auto">
          <a:xfrm>
            <a:off x="179388" y="5783263"/>
            <a:ext cx="920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b="1">
                <a:solidFill>
                  <a:srgbClr val="FF0000"/>
                </a:solidFill>
              </a:rPr>
              <a:t>statistics</a:t>
            </a:r>
          </a:p>
        </p:txBody>
      </p:sp>
      <p:sp>
        <p:nvSpPr>
          <p:cNvPr id="30730" name="Textfeld 9"/>
          <p:cNvSpPr txBox="1">
            <a:spLocks noChangeArrowheads="1"/>
          </p:cNvSpPr>
          <p:nvPr/>
        </p:nvSpPr>
        <p:spPr bwMode="auto">
          <a:xfrm>
            <a:off x="7308850" y="3830638"/>
            <a:ext cx="12239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b="1">
                <a:solidFill>
                  <a:srgbClr val="FF0000"/>
                </a:solidFill>
              </a:rPr>
              <a:t>Complex</a:t>
            </a:r>
            <a:br>
              <a:rPr lang="de-DE" altLang="de-DE" b="1">
                <a:solidFill>
                  <a:srgbClr val="FF0000"/>
                </a:solidFill>
              </a:rPr>
            </a:br>
            <a:r>
              <a:rPr lang="de-DE" altLang="de-DE" b="1">
                <a:solidFill>
                  <a:srgbClr val="FF0000"/>
                </a:solidFill>
              </a:rPr>
              <a:t>infographics</a:t>
            </a:r>
          </a:p>
        </p:txBody>
      </p:sp>
      <p:sp>
        <p:nvSpPr>
          <p:cNvPr id="30731" name="Textfeld 10"/>
          <p:cNvSpPr txBox="1">
            <a:spLocks noChangeArrowheads="1"/>
          </p:cNvSpPr>
          <p:nvPr/>
        </p:nvSpPr>
        <p:spPr bwMode="auto">
          <a:xfrm>
            <a:off x="1135063" y="1397000"/>
            <a:ext cx="1225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b="1">
                <a:solidFill>
                  <a:srgbClr val="FF0000"/>
                </a:solidFill>
              </a:rPr>
              <a:t>Complex</a:t>
            </a:r>
            <a:br>
              <a:rPr lang="de-DE" altLang="de-DE" b="1">
                <a:solidFill>
                  <a:srgbClr val="FF0000"/>
                </a:solidFill>
              </a:rPr>
            </a:br>
            <a:r>
              <a:rPr lang="de-DE" altLang="de-DE" b="1">
                <a:solidFill>
                  <a:srgbClr val="FF0000"/>
                </a:solidFill>
              </a:rPr>
              <a:t>infographics</a:t>
            </a:r>
          </a:p>
        </p:txBody>
      </p:sp>
      <p:sp>
        <p:nvSpPr>
          <p:cNvPr id="30732" name="Textfeld 11"/>
          <p:cNvSpPr txBox="1">
            <a:spLocks noChangeArrowheads="1"/>
          </p:cNvSpPr>
          <p:nvPr/>
        </p:nvSpPr>
        <p:spPr bwMode="auto">
          <a:xfrm>
            <a:off x="6249988" y="2924175"/>
            <a:ext cx="9715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b="1">
                <a:solidFill>
                  <a:srgbClr val="FF0000"/>
                </a:solidFill>
              </a:rPr>
              <a:t>Thematic</a:t>
            </a:r>
            <a:br>
              <a:rPr lang="de-DE" altLang="de-DE" b="1">
                <a:solidFill>
                  <a:srgbClr val="FF0000"/>
                </a:solidFill>
              </a:rPr>
            </a:br>
            <a:r>
              <a:rPr lang="de-DE" altLang="de-DE" b="1">
                <a:solidFill>
                  <a:srgbClr val="FF0000"/>
                </a:solidFill>
              </a:rPr>
              <a:t>maps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Outline</a:t>
            </a:r>
            <a:endParaRPr lang="de-DE" dirty="0"/>
          </a:p>
        </p:txBody>
      </p:sp>
      <p:sp>
        <p:nvSpPr>
          <p:cNvPr id="13315" name="Inhaltsplatzhalter 2"/>
          <p:cNvSpPr>
            <a:spLocks noGrp="1"/>
          </p:cNvSpPr>
          <p:nvPr>
            <p:ph idx="1"/>
          </p:nvPr>
        </p:nvSpPr>
        <p:spPr>
          <a:xfrm>
            <a:off x="682625" y="2924175"/>
            <a:ext cx="7478713" cy="3248025"/>
          </a:xfrm>
        </p:spPr>
        <p:txBody>
          <a:bodyPr/>
          <a:lstStyle/>
          <a:p>
            <a:r>
              <a:rPr lang="de-DE" altLang="de-DE" smtClean="0"/>
              <a:t>Introduction – the UN environmental ecosystem</a:t>
            </a:r>
          </a:p>
          <a:p>
            <a:r>
              <a:rPr lang="de-DE" altLang="de-DE" smtClean="0"/>
              <a:t>A closer look to some units (UNEP, OCHA, UNOSAT)</a:t>
            </a:r>
          </a:p>
          <a:p>
            <a:r>
              <a:rPr lang="de-DE" altLang="de-DE" smtClean="0"/>
              <a:t>Some general aspects: </a:t>
            </a:r>
          </a:p>
          <a:p>
            <a:pPr lvl="1"/>
            <a:r>
              <a:rPr lang="de-DE" altLang="de-DE" smtClean="0"/>
              <a:t>Data proliferation</a:t>
            </a:r>
          </a:p>
          <a:p>
            <a:pPr lvl="1"/>
            <a:r>
              <a:rPr lang="de-DE" altLang="de-DE" smtClean="0"/>
              <a:t>obstacles hampering interoperability</a:t>
            </a:r>
          </a:p>
          <a:p>
            <a:r>
              <a:rPr lang="de-DE" altLang="de-DE" smtClean="0"/>
              <a:t>Approaches to enable interoperability</a:t>
            </a:r>
          </a:p>
          <a:p>
            <a:pPr lvl="1"/>
            <a:r>
              <a:rPr lang="de-DE" altLang="de-DE" smtClean="0"/>
              <a:t>CODs, FODs, P-Codes, Linked Data</a:t>
            </a:r>
          </a:p>
          <a:p>
            <a:r>
              <a:rPr lang="de-DE" altLang="de-DE" smtClean="0"/>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nhaltsplatzhalter 2"/>
          <p:cNvSpPr txBox="1">
            <a:spLocks/>
          </p:cNvSpPr>
          <p:nvPr/>
        </p:nvSpPr>
        <p:spPr bwMode="auto">
          <a:xfrm>
            <a:off x="5003800" y="3933825"/>
            <a:ext cx="3816350" cy="2476500"/>
          </a:xfrm>
          <a:prstGeom prst="rect">
            <a:avLst/>
          </a:prstGeom>
          <a:noFill/>
          <a:ln>
            <a:noFill/>
          </a:ln>
          <a:extLst/>
        </p:spPr>
        <p:txBody>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a:lstStyle>
          <a:p>
            <a:pPr>
              <a:defRPr/>
            </a:pPr>
            <a:r>
              <a:rPr lang="de-DE" kern="0" dirty="0" smtClean="0"/>
              <a:t>FTP </a:t>
            </a:r>
            <a:r>
              <a:rPr lang="de-DE" kern="0" dirty="0" err="1" smtClean="0"/>
              <a:t>instead</a:t>
            </a:r>
            <a:r>
              <a:rPr lang="de-DE" kern="0" dirty="0" smtClean="0"/>
              <a:t> </a:t>
            </a:r>
            <a:r>
              <a:rPr lang="de-DE" kern="0" dirty="0" err="1" smtClean="0"/>
              <a:t>of</a:t>
            </a:r>
            <a:r>
              <a:rPr lang="de-DE" kern="0" dirty="0" smtClean="0"/>
              <a:t> service-</a:t>
            </a:r>
            <a:r>
              <a:rPr lang="de-DE" kern="0" dirty="0" err="1" smtClean="0"/>
              <a:t>orientation</a:t>
            </a:r>
            <a:endParaRPr lang="de-DE" kern="0" dirty="0" smtClean="0"/>
          </a:p>
          <a:p>
            <a:pPr>
              <a:defRPr/>
            </a:pPr>
            <a:r>
              <a:rPr lang="de-DE" kern="0" dirty="0" smtClean="0"/>
              <a:t>PDF </a:t>
            </a:r>
            <a:r>
              <a:rPr lang="de-DE" kern="0" dirty="0" err="1" smtClean="0"/>
              <a:t>instead</a:t>
            </a:r>
            <a:r>
              <a:rPr lang="de-DE" kern="0" dirty="0" smtClean="0"/>
              <a:t> </a:t>
            </a:r>
            <a:r>
              <a:rPr lang="de-DE" kern="0" dirty="0" err="1" smtClean="0"/>
              <a:t>of</a:t>
            </a:r>
            <a:r>
              <a:rPr lang="de-DE" kern="0" dirty="0" smtClean="0"/>
              <a:t> </a:t>
            </a:r>
            <a:r>
              <a:rPr lang="de-DE" kern="0" dirty="0" err="1" smtClean="0"/>
              <a:t>geodata</a:t>
            </a:r>
            <a:r>
              <a:rPr lang="de-DE" kern="0" dirty="0" smtClean="0"/>
              <a:t> </a:t>
            </a:r>
            <a:r>
              <a:rPr lang="de-DE" kern="0" dirty="0" err="1" smtClean="0"/>
              <a:t>themselves</a:t>
            </a:r>
            <a:endParaRPr lang="de-DE" kern="0" dirty="0" smtClean="0"/>
          </a:p>
          <a:p>
            <a:pPr>
              <a:defRPr/>
            </a:pPr>
            <a:r>
              <a:rPr lang="de-DE" kern="0" dirty="0" err="1" smtClean="0"/>
              <a:t>Collection</a:t>
            </a:r>
            <a:r>
              <a:rPr lang="de-DE" kern="0" dirty="0" smtClean="0"/>
              <a:t> </a:t>
            </a:r>
            <a:r>
              <a:rPr lang="de-DE" kern="0" dirty="0" err="1" smtClean="0"/>
              <a:t>of</a:t>
            </a:r>
            <a:r>
              <a:rPr lang="de-DE" kern="0" dirty="0" smtClean="0"/>
              <a:t> GPS </a:t>
            </a:r>
            <a:r>
              <a:rPr lang="de-DE" kern="0" dirty="0" err="1" smtClean="0"/>
              <a:t>data</a:t>
            </a:r>
            <a:r>
              <a:rPr lang="de-DE" kern="0" dirty="0" smtClean="0"/>
              <a:t> not „</a:t>
            </a:r>
            <a:r>
              <a:rPr lang="de-DE" kern="0" dirty="0" err="1" smtClean="0"/>
              <a:t>streamlined</a:t>
            </a:r>
            <a:r>
              <a:rPr lang="de-DE" kern="0" dirty="0" smtClean="0"/>
              <a:t>“</a:t>
            </a:r>
          </a:p>
          <a:p>
            <a:pPr>
              <a:defRPr/>
            </a:pPr>
            <a:endParaRPr lang="de-DE" kern="0" dirty="0" smtClean="0"/>
          </a:p>
          <a:p>
            <a:pPr>
              <a:defRPr/>
            </a:pPr>
            <a:r>
              <a:rPr lang="de-DE" kern="0" dirty="0" err="1" smtClean="0"/>
              <a:t>Missing</a:t>
            </a:r>
            <a:r>
              <a:rPr lang="de-DE" kern="0" dirty="0" smtClean="0"/>
              <a:t> </a:t>
            </a:r>
            <a:r>
              <a:rPr lang="de-DE" kern="0" dirty="0" err="1" smtClean="0"/>
              <a:t>connectivity</a:t>
            </a:r>
            <a:r>
              <a:rPr lang="de-DE" kern="0" dirty="0" smtClean="0"/>
              <a:t> </a:t>
            </a:r>
            <a:r>
              <a:rPr lang="de-DE" kern="0" dirty="0" err="1" smtClean="0"/>
              <a:t>to</a:t>
            </a:r>
            <a:r>
              <a:rPr lang="de-DE" kern="0" dirty="0" smtClean="0"/>
              <a:t> </a:t>
            </a:r>
            <a:r>
              <a:rPr lang="de-DE" kern="0" dirty="0" err="1" smtClean="0"/>
              <a:t>field</a:t>
            </a:r>
            <a:r>
              <a:rPr lang="de-DE" kern="0" dirty="0" smtClean="0"/>
              <a:t> </a:t>
            </a:r>
            <a:r>
              <a:rPr lang="de-DE" kern="0" dirty="0" err="1" smtClean="0"/>
              <a:t>offices</a:t>
            </a:r>
            <a:r>
              <a:rPr lang="de-DE" kern="0" dirty="0" smtClean="0"/>
              <a:t>, </a:t>
            </a:r>
            <a:r>
              <a:rPr lang="de-DE" kern="0" dirty="0" err="1" smtClean="0"/>
              <a:t>local</a:t>
            </a:r>
            <a:r>
              <a:rPr lang="de-DE" kern="0" dirty="0" smtClean="0"/>
              <a:t> </a:t>
            </a:r>
            <a:r>
              <a:rPr lang="de-DE" kern="0" dirty="0" err="1" smtClean="0"/>
              <a:t>bandwidth</a:t>
            </a:r>
            <a:r>
              <a:rPr lang="de-DE" kern="0" dirty="0" smtClean="0"/>
              <a:t> </a:t>
            </a:r>
            <a:r>
              <a:rPr lang="de-DE" kern="0" dirty="0" err="1" smtClean="0"/>
              <a:t>limitations</a:t>
            </a:r>
            <a:endParaRPr lang="de-DE" kern="0" dirty="0"/>
          </a:p>
        </p:txBody>
      </p:sp>
      <p:pic>
        <p:nvPicPr>
          <p:cNvPr id="31747" name="Picture 5" descr="Picture 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2852738"/>
            <a:ext cx="164941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pPr>
              <a:defRPr/>
            </a:pPr>
            <a:r>
              <a:rPr lang="de-DE" dirty="0" err="1" smtClean="0"/>
              <a:t>Obstacles</a:t>
            </a:r>
            <a:r>
              <a:rPr lang="de-DE" dirty="0" smtClean="0"/>
              <a:t> </a:t>
            </a:r>
            <a:r>
              <a:rPr lang="de-DE" dirty="0" err="1" smtClean="0"/>
              <a:t>hampering</a:t>
            </a:r>
            <a:r>
              <a:rPr lang="de-DE" dirty="0" smtClean="0"/>
              <a:t> </a:t>
            </a:r>
            <a:r>
              <a:rPr lang="de-DE" dirty="0" err="1" smtClean="0"/>
              <a:t>interoperability</a:t>
            </a:r>
            <a:endParaRPr lang="de-DE" dirty="0"/>
          </a:p>
        </p:txBody>
      </p:sp>
      <p:sp>
        <p:nvSpPr>
          <p:cNvPr id="31749" name="Inhaltsplatzhalter 2"/>
          <p:cNvSpPr>
            <a:spLocks noGrp="1"/>
          </p:cNvSpPr>
          <p:nvPr>
            <p:ph idx="1"/>
          </p:nvPr>
        </p:nvSpPr>
        <p:spPr>
          <a:xfrm>
            <a:off x="682625" y="1671638"/>
            <a:ext cx="4033838" cy="4500562"/>
          </a:xfrm>
        </p:spPr>
        <p:txBody>
          <a:bodyPr/>
          <a:lstStyle/>
          <a:p>
            <a:r>
              <a:rPr lang="de-DE" altLang="de-DE" smtClean="0"/>
              <a:t>Different formats</a:t>
            </a:r>
          </a:p>
          <a:p>
            <a:endParaRPr lang="de-DE" altLang="de-DE" smtClean="0"/>
          </a:p>
          <a:p>
            <a:r>
              <a:rPr lang="de-DE" altLang="de-DE" smtClean="0"/>
              <a:t>Different syntax</a:t>
            </a:r>
          </a:p>
          <a:p>
            <a:endParaRPr lang="de-DE" altLang="de-DE" smtClean="0"/>
          </a:p>
          <a:p>
            <a:r>
              <a:rPr lang="de-DE" altLang="de-DE" smtClean="0"/>
              <a:t>Different versions of content</a:t>
            </a:r>
          </a:p>
          <a:p>
            <a:endParaRPr lang="de-DE" altLang="de-DE" smtClean="0"/>
          </a:p>
          <a:p>
            <a:r>
              <a:rPr lang="de-DE" altLang="de-DE" smtClean="0"/>
              <a:t>Missing Metadata</a:t>
            </a:r>
          </a:p>
          <a:p>
            <a:endParaRPr lang="de-DE" altLang="de-DE" smtClean="0"/>
          </a:p>
          <a:p>
            <a:r>
              <a:rPr lang="de-DE" altLang="de-DE" smtClean="0"/>
              <a:t>Limited Accessibility (data silos)</a:t>
            </a:r>
          </a:p>
          <a:p>
            <a:r>
              <a:rPr lang="de-DE" altLang="de-DE" smtClean="0"/>
              <a:t>Lack of institutional interoperability (missing MoU…)</a:t>
            </a:r>
          </a:p>
          <a:p>
            <a:r>
              <a:rPr lang="de-DE" altLang="de-DE" smtClean="0"/>
              <a:t>Lack of resources for efficient information management</a:t>
            </a:r>
          </a:p>
          <a:p>
            <a:r>
              <a:rPr lang="de-DE" altLang="de-DE" smtClean="0"/>
              <a:t>Varying degrees of expertise, lack of awareness about GIS capabilities</a:t>
            </a:r>
          </a:p>
          <a:p>
            <a:endParaRPr lang="de-DE" altLang="de-DE" smtClean="0"/>
          </a:p>
          <a:p>
            <a:endParaRPr lang="de-DE" altLang="de-DE" smtClean="0"/>
          </a:p>
          <a:p>
            <a:endParaRPr lang="de-DE" altLang="de-DE" smtClean="0"/>
          </a:p>
        </p:txBody>
      </p:sp>
      <p:pic>
        <p:nvPicPr>
          <p:cNvPr id="317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638300"/>
            <a:ext cx="4556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5" descr="http://upload.wikimedia.org/wikipedia/en/thumb/c/cb/Microsoft_Excel_2013_icon.png/64px-Microsoft_Excel_2013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1628775"/>
            <a:ext cx="347663"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5" descr="http://upload.wikimedia.org/wikipedia/en/thumb/c/cb/Microsoft_Excel_2013_icon.png/64px-Microsoft_Excel_2013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360613"/>
            <a:ext cx="349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5" descr="http://upload.wikimedia.org/wikipedia/en/thumb/c/cb/Microsoft_Excel_2013_icon.png/64px-Microsoft_Excel_2013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360613"/>
            <a:ext cx="3476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5" descr="http://upload.wikimedia.org/wikipedia/en/thumb/c/cb/Microsoft_Excel_2013_icon.png/64px-Microsoft_Excel_2013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5863" y="2360613"/>
            <a:ext cx="349250"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7" descr="Logo von ESR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7763" y="1698625"/>
            <a:ext cx="5762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6" name="Textfeld 3"/>
          <p:cNvSpPr txBox="1">
            <a:spLocks noChangeArrowheads="1"/>
          </p:cNvSpPr>
          <p:nvPr/>
        </p:nvSpPr>
        <p:spPr bwMode="auto">
          <a:xfrm rot="-5400000">
            <a:off x="7356475" y="2327275"/>
            <a:ext cx="252253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100">
                <a:solidFill>
                  <a:schemeClr val="tx1"/>
                </a:solidFill>
              </a:rPr>
              <a:t>Sources: Wikipedia, http://findicons.com</a:t>
            </a:r>
          </a:p>
        </p:txBody>
      </p:sp>
      <p:sp>
        <p:nvSpPr>
          <p:cNvPr id="31757" name="Rechteck 4"/>
          <p:cNvSpPr>
            <a:spLocks noChangeArrowheads="1"/>
          </p:cNvSpPr>
          <p:nvPr/>
        </p:nvSpPr>
        <p:spPr bwMode="auto">
          <a:xfrm>
            <a:off x="7019925" y="1643063"/>
            <a:ext cx="9826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a:solidFill>
                  <a:schemeClr val="tx1"/>
                </a:solidFill>
              </a:rPr>
              <a:t>kml/kmzs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dirty="0"/>
              <a:t>Common and Fundamental Operational Datasets </a:t>
            </a:r>
            <a:endParaRPr lang="de-DE" dirty="0"/>
          </a:p>
        </p:txBody>
      </p:sp>
      <p:sp>
        <p:nvSpPr>
          <p:cNvPr id="32771" name="Inhaltsplatzhalter 2"/>
          <p:cNvSpPr>
            <a:spLocks noGrp="1"/>
          </p:cNvSpPr>
          <p:nvPr>
            <p:ph idx="1"/>
          </p:nvPr>
        </p:nvSpPr>
        <p:spPr/>
        <p:txBody>
          <a:bodyPr/>
          <a:lstStyle/>
          <a:p>
            <a:r>
              <a:rPr lang="en-US" altLang="de-DE" smtClean="0"/>
              <a:t>Common (“critical”) Operational Datasets (CODs): themes of common interest to support the work of humanitarian actors across multiple sectors, de facto standard for the humanitarian community and should </a:t>
            </a:r>
            <a:r>
              <a:rPr lang="en-US" altLang="de-DE" i="1" smtClean="0"/>
              <a:t>represent the best-available datasets for each theme</a:t>
            </a:r>
            <a:r>
              <a:rPr lang="en-US" altLang="de-DE" smtClean="0"/>
              <a:t>.</a:t>
            </a:r>
          </a:p>
          <a:p>
            <a:endParaRPr lang="en-US" altLang="de-DE" smtClean="0"/>
          </a:p>
          <a:p>
            <a:endParaRPr lang="en-US" altLang="de-DE" smtClean="0"/>
          </a:p>
          <a:p>
            <a:endParaRPr lang="en-US" altLang="de-DE" smtClean="0"/>
          </a:p>
          <a:p>
            <a:endParaRPr lang="en-US" altLang="de-DE" smtClean="0"/>
          </a:p>
          <a:p>
            <a:endParaRPr lang="en-US" altLang="de-DE" smtClean="0"/>
          </a:p>
          <a:p>
            <a:endParaRPr lang="en-US" altLang="de-DE" smtClean="0"/>
          </a:p>
          <a:p>
            <a:endParaRPr lang="en-US" altLang="de-DE" smtClean="0"/>
          </a:p>
          <a:p>
            <a:endParaRPr lang="en-US" altLang="de-DE" smtClean="0"/>
          </a:p>
          <a:p>
            <a:endParaRPr lang="en-US" altLang="de-DE" smtClean="0"/>
          </a:p>
          <a:p>
            <a:r>
              <a:rPr lang="en-US" altLang="de-DE" smtClean="0"/>
              <a:t>Fundamental Operational Datasets (FODs): relevant to a humanitarian operation, but more specific to a particular sector (not part of the seven COD themes)</a:t>
            </a:r>
            <a:endParaRPr lang="de-DE" altLang="de-DE" smtClean="0"/>
          </a:p>
        </p:txBody>
      </p:sp>
      <p:sp>
        <p:nvSpPr>
          <p:cNvPr id="32772" name="Rechteck 4"/>
          <p:cNvSpPr>
            <a:spLocks noChangeArrowheads="1"/>
          </p:cNvSpPr>
          <p:nvPr/>
        </p:nvSpPr>
        <p:spPr bwMode="auto">
          <a:xfrm>
            <a:off x="5203825" y="2565400"/>
            <a:ext cx="27527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100">
                <a:solidFill>
                  <a:schemeClr val="tx1"/>
                </a:solidFill>
              </a:rPr>
              <a:t>http://cod.humanitarianresponse.info/about</a:t>
            </a:r>
          </a:p>
        </p:txBody>
      </p:sp>
      <p:pic>
        <p:nvPicPr>
          <p:cNvPr id="32773" name="Picture 2" descr="https://lh5.googleusercontent.com/bXc_PDxTwHIx44pNfezNxhlYoqB8RsYXTc4atPXRJSY_QledoYwezxSpW6nPayEq2pg_btPcIRc59yE-DDDPWLECQGcqHc5A7blenRMRo1skZmEAdCiXWHB9h5vofF6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852738"/>
            <a:ext cx="4791075"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hteck 6"/>
          <p:cNvSpPr>
            <a:spLocks noChangeArrowheads="1"/>
          </p:cNvSpPr>
          <p:nvPr/>
        </p:nvSpPr>
        <p:spPr bwMode="auto">
          <a:xfrm>
            <a:off x="-252413" y="0"/>
            <a:ext cx="9648826" cy="7100888"/>
          </a:xfrm>
          <a:prstGeom prst="rect">
            <a:avLst/>
          </a:prstGeom>
          <a:solidFill>
            <a:schemeClr val="tx1"/>
          </a:solidFill>
          <a:ln w="9525" algn="ctr">
            <a:solidFill>
              <a:schemeClr val="accent2"/>
            </a:solidFill>
            <a:round/>
            <a:headEnd/>
            <a:tailEnd/>
          </a:ln>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5888"/>
            <a:ext cx="6264275" cy="651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p:cNvPicPr>
            <a:picLocks noChangeAspect="1" noChangeArrowheads="1"/>
          </p:cNvPicPr>
          <p:nvPr/>
        </p:nvPicPr>
        <p:blipFill>
          <a:blip r:embed="rId3"/>
          <a:srcRect/>
          <a:stretch>
            <a:fillRect/>
          </a:stretch>
        </p:blipFill>
        <p:spPr bwMode="auto">
          <a:xfrm>
            <a:off x="0" y="2349500"/>
            <a:ext cx="3063875" cy="2808288"/>
          </a:xfrm>
          <a:prstGeom prst="rect">
            <a:avLst/>
          </a:prstGeom>
          <a:noFill/>
          <a:ln w="9525">
            <a:solidFill>
              <a:schemeClr val="accent3">
                <a:lumMod val="65000"/>
              </a:schemeClr>
            </a:solidFill>
            <a:miter lim="800000"/>
            <a:headEnd/>
            <a:tailEnd/>
          </a:ln>
          <a:extLst/>
        </p:spPr>
      </p:pic>
      <p:sp>
        <p:nvSpPr>
          <p:cNvPr id="33797" name="Textfeld 3"/>
          <p:cNvSpPr txBox="1">
            <a:spLocks noChangeArrowheads="1"/>
          </p:cNvSpPr>
          <p:nvPr/>
        </p:nvSpPr>
        <p:spPr bwMode="auto">
          <a:xfrm>
            <a:off x="2124075" y="3644900"/>
            <a:ext cx="33655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a:solidFill>
                  <a:srgbClr val="FF0000"/>
                </a:solidFill>
              </a:rPr>
              <a:t>Limited, but useful range of metadata.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hteck 3"/>
          <p:cNvSpPr>
            <a:spLocks noChangeArrowheads="1"/>
          </p:cNvSpPr>
          <p:nvPr/>
        </p:nvSpPr>
        <p:spPr bwMode="auto">
          <a:xfrm>
            <a:off x="-252413" y="0"/>
            <a:ext cx="9648826" cy="7100888"/>
          </a:xfrm>
          <a:prstGeom prst="rect">
            <a:avLst/>
          </a:prstGeom>
          <a:solidFill>
            <a:schemeClr val="tx1"/>
          </a:solidFill>
          <a:ln w="9525" algn="ctr">
            <a:solidFill>
              <a:schemeClr val="accent2"/>
            </a:solidFill>
            <a:round/>
            <a:headEnd/>
            <a:tailEnd/>
          </a:ln>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819150"/>
            <a:ext cx="46355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846138"/>
            <a:ext cx="3951288"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Place Codes (P-Codes)</a:t>
            </a:r>
            <a:endParaRPr lang="de-DE" dirty="0"/>
          </a:p>
        </p:txBody>
      </p:sp>
      <p:sp>
        <p:nvSpPr>
          <p:cNvPr id="35843" name="Inhaltsplatzhalter 2"/>
          <p:cNvSpPr>
            <a:spLocks noGrp="1"/>
          </p:cNvSpPr>
          <p:nvPr>
            <p:ph idx="1"/>
          </p:nvPr>
        </p:nvSpPr>
        <p:spPr/>
        <p:txBody>
          <a:bodyPr/>
          <a:lstStyle/>
          <a:p>
            <a:r>
              <a:rPr lang="en-US" altLang="de-DE" smtClean="0"/>
              <a:t>Place names as identifiers: easily misleading in multinational context</a:t>
            </a:r>
          </a:p>
          <a:p>
            <a:r>
              <a:rPr lang="en-US" altLang="de-DE" smtClean="0">
                <a:sym typeface="Wingdings" pitchFamily="2" charset="2"/>
              </a:rPr>
              <a:t> introduction of a code system for uniform, unambiguous identification of a place</a:t>
            </a:r>
          </a:p>
          <a:p>
            <a:r>
              <a:rPr lang="en-US" altLang="de-DE" smtClean="0"/>
              <a:t>similar to zip codes and postal codes uniquely referencing place locations</a:t>
            </a:r>
          </a:p>
          <a:p>
            <a:endParaRPr lang="de-DE" altLang="de-DE" smtClean="0"/>
          </a:p>
        </p:txBody>
      </p:sp>
      <p:pic>
        <p:nvPicPr>
          <p:cNvPr id="35844" name="Picture 2" descr="C:\Users\behr\AppData\Local\Temp\SNAGHTML27d62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3644900"/>
            <a:ext cx="23876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5"/>
          <p:cNvSpPr/>
          <p:nvPr/>
        </p:nvSpPr>
        <p:spPr>
          <a:xfrm rot="16200000">
            <a:off x="5895975" y="3436938"/>
            <a:ext cx="5832475" cy="415925"/>
          </a:xfrm>
          <a:prstGeom prst="rect">
            <a:avLst/>
          </a:prstGeom>
        </p:spPr>
        <p:txBody>
          <a:bodyPr>
            <a:spAutoFit/>
          </a:bodyPr>
          <a:lstStyle/>
          <a:p>
            <a:pPr eaLnBrk="0" hangingPunct="0">
              <a:spcBef>
                <a:spcPct val="50000"/>
              </a:spcBef>
              <a:defRPr/>
            </a:pPr>
            <a:r>
              <a:rPr lang="de-DE" sz="1050" dirty="0"/>
              <a:t>Source: http://www.pakresponse.info/LinkClick.aspx?fileticket=PUQ7e2AjehU%3D&amp;tabid=68&amp;mid=475 [2013-04-23]</a:t>
            </a:r>
          </a:p>
        </p:txBody>
      </p:sp>
      <p:pic>
        <p:nvPicPr>
          <p:cNvPr id="35846" name="Picture 2" descr="https://sites.google.com/site/ochaimwiki/_/rsrc/1313161569496/geodata-preparation-manual/p-code-guidelines/Pcode_schem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3340100"/>
            <a:ext cx="45053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hteck 6"/>
          <p:cNvSpPr>
            <a:spLocks noChangeArrowheads="1"/>
          </p:cNvSpPr>
          <p:nvPr/>
        </p:nvSpPr>
        <p:spPr bwMode="auto">
          <a:xfrm>
            <a:off x="755650" y="6551613"/>
            <a:ext cx="60118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100">
                <a:solidFill>
                  <a:schemeClr val="tx1"/>
                </a:solidFill>
              </a:rPr>
              <a:t>Source: https://sites.google.com/site/ochaimwiki/geodata-preparation-manual/p-code-guidelines</a:t>
            </a:r>
          </a:p>
        </p:txBody>
      </p:sp>
      <p:sp>
        <p:nvSpPr>
          <p:cNvPr id="35848" name="Rectangle 8"/>
          <p:cNvSpPr>
            <a:spLocks noChangeArrowheads="1"/>
          </p:cNvSpPr>
          <p:nvPr/>
        </p:nvSpPr>
        <p:spPr bwMode="auto">
          <a:xfrm>
            <a:off x="5940425" y="5238750"/>
            <a:ext cx="2663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buFontTx/>
              <a:buNone/>
            </a:pPr>
            <a:r>
              <a:rPr lang="en-US" altLang="de-DE"/>
              <a:t>a systematic means of linking and exchanging data</a:t>
            </a:r>
            <a:endParaRPr lang="en-US" altLang="de-DE">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a:t>Enabling</a:t>
            </a:r>
            <a:r>
              <a:rPr lang="de-DE" dirty="0"/>
              <a:t> </a:t>
            </a:r>
            <a:r>
              <a:rPr lang="de-DE" dirty="0" err="1" smtClean="0"/>
              <a:t>interoperability</a:t>
            </a:r>
            <a:r>
              <a:rPr lang="de-DE" dirty="0" smtClean="0"/>
              <a:t> I</a:t>
            </a:r>
            <a:endParaRPr lang="de-DE" dirty="0"/>
          </a:p>
        </p:txBody>
      </p:sp>
      <p:sp>
        <p:nvSpPr>
          <p:cNvPr id="36867" name="Rechteck 4"/>
          <p:cNvSpPr>
            <a:spLocks noChangeArrowheads="1"/>
          </p:cNvSpPr>
          <p:nvPr/>
        </p:nvSpPr>
        <p:spPr bwMode="auto">
          <a:xfrm>
            <a:off x="684213" y="1412875"/>
            <a:ext cx="3378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a:solidFill>
                  <a:schemeClr val="tx1"/>
                </a:solidFill>
              </a:rPr>
              <a:t>Idealized Data Management Workflow</a:t>
            </a:r>
          </a:p>
        </p:txBody>
      </p:sp>
      <p:pic>
        <p:nvPicPr>
          <p:cNvPr id="36868" name="Picture 2" descr="https://sites.google.com/site/ochaimwiki/_/rsrc/1310472942238/file-and-dataset-naming-manual/idealized%20data%20workflo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422400"/>
            <a:ext cx="40290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hteck 5"/>
          <p:cNvSpPr>
            <a:spLocks noChangeArrowheads="1"/>
          </p:cNvSpPr>
          <p:nvPr/>
        </p:nvSpPr>
        <p:spPr bwMode="auto">
          <a:xfrm>
            <a:off x="684213" y="6092825"/>
            <a:ext cx="457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100">
                <a:solidFill>
                  <a:schemeClr val="tx1"/>
                </a:solidFill>
                <a:hlinkClick r:id="rId3"/>
              </a:rPr>
              <a:t>https://sites.google.com/site/ochaimwiki/file-and-dataset-naming-manual</a:t>
            </a:r>
            <a:r>
              <a:rPr lang="de-DE" altLang="de-DE" sz="1100">
                <a:solidFill>
                  <a:schemeClr val="tx1"/>
                </a:solidFill>
              </a:rPr>
              <a:t> [2013-04-25]</a:t>
            </a:r>
          </a:p>
        </p:txBody>
      </p:sp>
      <p:sp>
        <p:nvSpPr>
          <p:cNvPr id="45062" name="Text Box 6"/>
          <p:cNvSpPr txBox="1">
            <a:spLocks noChangeArrowheads="1"/>
          </p:cNvSpPr>
          <p:nvPr/>
        </p:nvSpPr>
        <p:spPr bwMode="auto">
          <a:xfrm>
            <a:off x="7740650" y="1844675"/>
            <a:ext cx="101917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4200" b="1">
                <a:solidFill>
                  <a:srgbClr val="FF9595"/>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45062"/>
                                        </p:tgtEl>
                                        <p:attrNameLst>
                                          <p:attrName>style.visibility</p:attrName>
                                        </p:attrNameLst>
                                      </p:cBhvr>
                                      <p:to>
                                        <p:strVal val="visible"/>
                                      </p:to>
                                    </p:set>
                                    <p:anim calcmode="lin" valueType="num">
                                      <p:cBhvr>
                                        <p:cTn id="7" dur="500" fill="hold"/>
                                        <p:tgtEl>
                                          <p:spTgt spid="45062"/>
                                        </p:tgtEl>
                                        <p:attrNameLst>
                                          <p:attrName>ppt_w</p:attrName>
                                        </p:attrNameLst>
                                      </p:cBhvr>
                                      <p:tavLst>
                                        <p:tav tm="0">
                                          <p:val>
                                            <p:fltVal val="0"/>
                                          </p:val>
                                        </p:tav>
                                        <p:tav tm="100000">
                                          <p:val>
                                            <p:strVal val="#ppt_w"/>
                                          </p:val>
                                        </p:tav>
                                      </p:tavLst>
                                    </p:anim>
                                    <p:anim calcmode="lin" valueType="num">
                                      <p:cBhvr>
                                        <p:cTn id="8" dur="500" fill="hold"/>
                                        <p:tgtEl>
                                          <p:spTgt spid="4506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smtClean="0"/>
              <a:t>Enabling</a:t>
            </a:r>
            <a:r>
              <a:rPr lang="de-DE" dirty="0" smtClean="0"/>
              <a:t> </a:t>
            </a:r>
            <a:r>
              <a:rPr lang="de-DE" dirty="0" err="1" smtClean="0"/>
              <a:t>interoperability</a:t>
            </a:r>
            <a:r>
              <a:rPr lang="de-DE" dirty="0" smtClean="0"/>
              <a:t> II</a:t>
            </a:r>
            <a:endParaRPr lang="de-DE" dirty="0"/>
          </a:p>
        </p:txBody>
      </p:sp>
      <p:sp>
        <p:nvSpPr>
          <p:cNvPr id="37891" name="Inhaltsplatzhalter 2"/>
          <p:cNvSpPr>
            <a:spLocks noGrp="1"/>
          </p:cNvSpPr>
          <p:nvPr>
            <p:ph idx="1"/>
          </p:nvPr>
        </p:nvSpPr>
        <p:spPr>
          <a:xfrm>
            <a:off x="682625" y="1671638"/>
            <a:ext cx="4176713" cy="4500562"/>
          </a:xfrm>
        </p:spPr>
        <p:txBody>
          <a:bodyPr/>
          <a:lstStyle/>
          <a:p>
            <a:r>
              <a:rPr lang="en-US" altLang="de-DE" smtClean="0"/>
              <a:t>OCHA stores data in ESRI geodatabases which, depending on the office and the licensing, may be single-user or multiuser.</a:t>
            </a:r>
            <a:endParaRPr lang="de-DE" altLang="de-DE" smtClean="0"/>
          </a:p>
          <a:p>
            <a:r>
              <a:rPr lang="de-DE" altLang="de-DE" smtClean="0"/>
              <a:t>File Naming Convention</a:t>
            </a:r>
          </a:p>
          <a:p>
            <a:r>
              <a:rPr lang="de-DE" altLang="de-DE" smtClean="0"/>
              <a:t>Dataset Naming Codes</a:t>
            </a:r>
          </a:p>
          <a:p>
            <a:r>
              <a:rPr lang="de-DE" altLang="de-DE" smtClean="0"/>
              <a:t>Folder structure</a:t>
            </a:r>
          </a:p>
          <a:p>
            <a:r>
              <a:rPr lang="de-DE" altLang="de-DE" smtClean="0"/>
              <a:t>Metadata standard(s)</a:t>
            </a:r>
          </a:p>
          <a:p>
            <a:r>
              <a:rPr lang="de-DE" altLang="de-DE" smtClean="0"/>
              <a:t>Quality Check and Data Cleaning (SRS, topology)</a:t>
            </a:r>
          </a:p>
          <a:p>
            <a:r>
              <a:rPr lang="de-DE" altLang="de-DE" smtClean="0"/>
              <a:t>Data Quality Checklist for COD (Administrative Boundaries, Populated Places, Population Statistics, …</a:t>
            </a:r>
          </a:p>
        </p:txBody>
      </p:sp>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292600"/>
            <a:ext cx="19621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descr="C:\Users\behr\AppData\Local\Temp\SNAGHTML1d2d36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773238"/>
            <a:ext cx="37417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hteck 6"/>
          <p:cNvSpPr>
            <a:spLocks noChangeArrowheads="1"/>
          </p:cNvSpPr>
          <p:nvPr/>
        </p:nvSpPr>
        <p:spPr bwMode="auto">
          <a:xfrm>
            <a:off x="590550" y="6165850"/>
            <a:ext cx="368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200">
                <a:solidFill>
                  <a:schemeClr val="tx1"/>
                </a:solidFill>
              </a:rPr>
              <a:t>Source: https://sites.google.com/site/ochaimwiki/home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nhaltsplatzhalter 2"/>
          <p:cNvSpPr>
            <a:spLocks noGrp="1"/>
          </p:cNvSpPr>
          <p:nvPr>
            <p:ph idx="1"/>
          </p:nvPr>
        </p:nvSpPr>
        <p:spPr>
          <a:xfrm>
            <a:off x="682625" y="5445125"/>
            <a:ext cx="7478713" cy="727075"/>
          </a:xfrm>
        </p:spPr>
        <p:txBody>
          <a:bodyPr/>
          <a:lstStyle/>
          <a:p>
            <a:r>
              <a:rPr lang="de-DE" altLang="de-DE" smtClean="0"/>
              <a:t>Full Metadata: </a:t>
            </a:r>
            <a:r>
              <a:rPr lang="en-US" altLang="de-DE" smtClean="0"/>
              <a:t>UNGIWG subset of the ISO 19115 metadata standard; </a:t>
            </a:r>
            <a:r>
              <a:rPr lang="de-DE" altLang="de-DE" smtClean="0"/>
              <a:t>ArcCatalog as a metadata editor</a:t>
            </a:r>
          </a:p>
        </p:txBody>
      </p:sp>
      <p:sp>
        <p:nvSpPr>
          <p:cNvPr id="4" name="Rechteck 3"/>
          <p:cNvSpPr/>
          <p:nvPr/>
        </p:nvSpPr>
        <p:spPr>
          <a:xfrm>
            <a:off x="1403350" y="1976438"/>
            <a:ext cx="6038850" cy="3324225"/>
          </a:xfrm>
          <a:prstGeom prst="rect">
            <a:avLst/>
          </a:prstGeom>
        </p:spPr>
        <p:txBody>
          <a:bodyPr>
            <a:spAutoFit/>
          </a:bodyPr>
          <a:lstStyle/>
          <a:p>
            <a:pPr eaLnBrk="0" hangingPunct="0">
              <a:spcBef>
                <a:spcPct val="50000"/>
              </a:spcBef>
              <a:defRPr/>
            </a:pPr>
            <a:r>
              <a:rPr lang="en-US" sz="1050" dirty="0"/>
              <a:t>FILE IDENTIFIER (Filename to which this metadata record applies):</a:t>
            </a:r>
          </a:p>
          <a:p>
            <a:pPr eaLnBrk="0" hangingPunct="0">
              <a:spcBef>
                <a:spcPct val="50000"/>
              </a:spcBef>
              <a:defRPr/>
            </a:pPr>
            <a:r>
              <a:rPr lang="en-US" sz="1050" dirty="0"/>
              <a:t>POINT OF CONTACT (Person or Organization that can be contacted for acquiring knowledge about or acquisition of the resource):</a:t>
            </a:r>
          </a:p>
          <a:p>
            <a:pPr eaLnBrk="0" hangingPunct="0">
              <a:spcBef>
                <a:spcPct val="50000"/>
              </a:spcBef>
              <a:defRPr/>
            </a:pPr>
            <a:r>
              <a:rPr lang="en-US" sz="1050" dirty="0"/>
              <a:t>METADATA DATE STAMP (The date on which the metadata record was created - YYYYMMDD):</a:t>
            </a:r>
          </a:p>
          <a:p>
            <a:pPr eaLnBrk="0" hangingPunct="0">
              <a:spcBef>
                <a:spcPct val="50000"/>
              </a:spcBef>
              <a:defRPr/>
            </a:pPr>
            <a:r>
              <a:rPr lang="en-US" sz="1050" dirty="0"/>
              <a:t>TITLE (The title of the map or data set, the name by which the cited resource is known):</a:t>
            </a:r>
          </a:p>
          <a:p>
            <a:pPr eaLnBrk="0" hangingPunct="0">
              <a:spcBef>
                <a:spcPct val="50000"/>
              </a:spcBef>
              <a:defRPr/>
            </a:pPr>
            <a:r>
              <a:rPr lang="en-US" sz="1050" dirty="0"/>
              <a:t>DATASET REFERENCE DATE (The date on which the data set was published or created):</a:t>
            </a:r>
          </a:p>
          <a:p>
            <a:pPr eaLnBrk="0" hangingPunct="0">
              <a:spcBef>
                <a:spcPct val="50000"/>
              </a:spcBef>
              <a:defRPr/>
            </a:pPr>
            <a:r>
              <a:rPr lang="en-US" sz="1050" dirty="0"/>
              <a:t>DATASET REFERENCE DATE TYPE (Does the date above indicate publication or creation):</a:t>
            </a:r>
          </a:p>
          <a:p>
            <a:pPr eaLnBrk="0" hangingPunct="0">
              <a:spcBef>
                <a:spcPct val="50000"/>
              </a:spcBef>
              <a:defRPr/>
            </a:pPr>
            <a:r>
              <a:rPr lang="en-US" sz="1050" dirty="0"/>
              <a:t>ABSTRACT (A brief narrative summary of the content of the dataset):</a:t>
            </a:r>
          </a:p>
          <a:p>
            <a:pPr eaLnBrk="0" hangingPunct="0">
              <a:spcBef>
                <a:spcPct val="50000"/>
              </a:spcBef>
              <a:defRPr/>
            </a:pPr>
            <a:r>
              <a:rPr lang="en-US" sz="1050" dirty="0"/>
              <a:t>RESOURCE PROVIDER (The person or organization that provides the resource, the source of the dataset):</a:t>
            </a:r>
          </a:p>
          <a:p>
            <a:pPr eaLnBrk="0" hangingPunct="0">
              <a:spcBef>
                <a:spcPct val="50000"/>
              </a:spcBef>
              <a:defRPr/>
            </a:pPr>
            <a:r>
              <a:rPr lang="en-US" sz="1050" dirty="0"/>
              <a:t>PLACE KEYWORD (A keyword that describes the geographical extent of the data set):</a:t>
            </a:r>
          </a:p>
          <a:p>
            <a:pPr eaLnBrk="0" hangingPunct="0">
              <a:spcBef>
                <a:spcPct val="50000"/>
              </a:spcBef>
              <a:defRPr/>
            </a:pPr>
            <a:r>
              <a:rPr lang="en-US" sz="1050" dirty="0"/>
              <a:t>DATASET LANGUAGE (The language or languages of any text information in the data set):</a:t>
            </a:r>
          </a:p>
          <a:p>
            <a:pPr eaLnBrk="0" hangingPunct="0">
              <a:spcBef>
                <a:spcPct val="50000"/>
              </a:spcBef>
              <a:defRPr/>
            </a:pPr>
            <a:r>
              <a:rPr lang="en-US" sz="1050" dirty="0"/>
              <a:t>COORDINATE REFERENCE SYSTEM (The projection and datum used for geographic data):</a:t>
            </a:r>
          </a:p>
          <a:p>
            <a:pPr eaLnBrk="0" hangingPunct="0">
              <a:spcBef>
                <a:spcPct val="50000"/>
              </a:spcBef>
              <a:defRPr/>
            </a:pPr>
            <a:r>
              <a:rPr lang="en-US" sz="1050" dirty="0"/>
              <a:t>DATA DICTIONARY (Description of the contents of all attributes and coded values in the dataset):</a:t>
            </a:r>
          </a:p>
          <a:p>
            <a:pPr eaLnBrk="0" hangingPunct="0">
              <a:spcBef>
                <a:spcPct val="50000"/>
              </a:spcBef>
              <a:defRPr/>
            </a:pPr>
            <a:r>
              <a:rPr lang="en-US" sz="1050" dirty="0"/>
              <a:t>DISTRIBUTION INFORMATION (Description of distribution rights, to the extent it is known):</a:t>
            </a:r>
            <a:endParaRPr lang="de-DE" sz="1050" dirty="0"/>
          </a:p>
        </p:txBody>
      </p:sp>
      <p:sp>
        <p:nvSpPr>
          <p:cNvPr id="5" name="Inhaltsplatzhalter 2"/>
          <p:cNvSpPr txBox="1">
            <a:spLocks/>
          </p:cNvSpPr>
          <p:nvPr/>
        </p:nvSpPr>
        <p:spPr bwMode="auto">
          <a:xfrm>
            <a:off x="684213" y="1466850"/>
            <a:ext cx="7478712" cy="727075"/>
          </a:xfrm>
          <a:prstGeom prst="rect">
            <a:avLst/>
          </a:prstGeom>
          <a:noFill/>
          <a:ln>
            <a:noFill/>
          </a:ln>
          <a:extLst/>
        </p:spPr>
        <p:txBody>
          <a:bodyPr/>
          <a:lstStyle>
            <a:lvl1pPr marL="342900" indent="-342900" algn="l" rtl="0" eaLnBrk="0" fontAlgn="base" hangingPunct="0">
              <a:spcBef>
                <a:spcPct val="35000"/>
              </a:spcBef>
              <a:spcAft>
                <a:spcPct val="0"/>
              </a:spcAft>
              <a:buChar char="•"/>
              <a:defRPr sz="1600">
                <a:solidFill>
                  <a:srgbClr val="000072"/>
                </a:solidFill>
                <a:latin typeface="+mn-lt"/>
                <a:ea typeface="+mn-ea"/>
                <a:cs typeface="+mn-cs"/>
              </a:defRPr>
            </a:lvl1pPr>
            <a:lvl2pPr marL="742950" indent="-285750" algn="l" rtl="0" eaLnBrk="0" fontAlgn="base" hangingPunct="0">
              <a:spcBef>
                <a:spcPct val="35000"/>
              </a:spcBef>
              <a:spcAft>
                <a:spcPct val="0"/>
              </a:spcAft>
              <a:buChar char="–"/>
              <a:defRPr sz="1600">
                <a:solidFill>
                  <a:srgbClr val="000072"/>
                </a:solidFill>
                <a:latin typeface="+mn-lt"/>
              </a:defRPr>
            </a:lvl2pPr>
            <a:lvl3pPr marL="1085850" indent="-228600" algn="l" rtl="0" eaLnBrk="0" fontAlgn="base" hangingPunct="0">
              <a:spcBef>
                <a:spcPct val="35000"/>
              </a:spcBef>
              <a:spcAft>
                <a:spcPct val="0"/>
              </a:spcAft>
              <a:buChar char="•"/>
              <a:defRPr sz="1600">
                <a:solidFill>
                  <a:srgbClr val="000072"/>
                </a:solidFill>
                <a:latin typeface="+mn-lt"/>
              </a:defRPr>
            </a:lvl3pPr>
            <a:lvl4pPr marL="1428750" indent="-228600" algn="l" rtl="0" eaLnBrk="0" fontAlgn="base" hangingPunct="0">
              <a:spcBef>
                <a:spcPct val="35000"/>
              </a:spcBef>
              <a:spcAft>
                <a:spcPct val="0"/>
              </a:spcAft>
              <a:buChar char="–"/>
              <a:defRPr sz="1600">
                <a:solidFill>
                  <a:srgbClr val="000072"/>
                </a:solidFill>
                <a:latin typeface="+mn-lt"/>
              </a:defRPr>
            </a:lvl4pPr>
            <a:lvl5pPr marL="1771650" indent="-228600" algn="l" rtl="0" eaLnBrk="0" fontAlgn="base" hangingPunct="0">
              <a:spcBef>
                <a:spcPct val="35000"/>
              </a:spcBef>
              <a:spcAft>
                <a:spcPct val="0"/>
              </a:spcAft>
              <a:buChar char="»"/>
              <a:defRPr sz="1600">
                <a:solidFill>
                  <a:srgbClr val="000072"/>
                </a:solidFill>
                <a:latin typeface="+mn-lt"/>
              </a:defRPr>
            </a:lvl5pPr>
            <a:lvl6pPr marL="2228850" indent="-228600" algn="l" rtl="0" eaLnBrk="0" fontAlgn="base" hangingPunct="0">
              <a:spcBef>
                <a:spcPct val="35000"/>
              </a:spcBef>
              <a:spcAft>
                <a:spcPct val="0"/>
              </a:spcAft>
              <a:buChar char="»"/>
              <a:defRPr sz="1600">
                <a:solidFill>
                  <a:srgbClr val="000072"/>
                </a:solidFill>
                <a:latin typeface="+mn-lt"/>
              </a:defRPr>
            </a:lvl6pPr>
            <a:lvl7pPr marL="2686050" indent="-228600" algn="l" rtl="0" eaLnBrk="0" fontAlgn="base" hangingPunct="0">
              <a:spcBef>
                <a:spcPct val="35000"/>
              </a:spcBef>
              <a:spcAft>
                <a:spcPct val="0"/>
              </a:spcAft>
              <a:buChar char="»"/>
              <a:defRPr sz="1600">
                <a:solidFill>
                  <a:srgbClr val="000072"/>
                </a:solidFill>
                <a:latin typeface="+mn-lt"/>
              </a:defRPr>
            </a:lvl7pPr>
            <a:lvl8pPr marL="3143250" indent="-228600" algn="l" rtl="0" eaLnBrk="0" fontAlgn="base" hangingPunct="0">
              <a:spcBef>
                <a:spcPct val="35000"/>
              </a:spcBef>
              <a:spcAft>
                <a:spcPct val="0"/>
              </a:spcAft>
              <a:buChar char="»"/>
              <a:defRPr sz="1600">
                <a:solidFill>
                  <a:srgbClr val="000072"/>
                </a:solidFill>
                <a:latin typeface="+mn-lt"/>
              </a:defRPr>
            </a:lvl8pPr>
            <a:lvl9pPr marL="3600450" indent="-228600" algn="l" rtl="0" eaLnBrk="0" fontAlgn="base" hangingPunct="0">
              <a:spcBef>
                <a:spcPct val="35000"/>
              </a:spcBef>
              <a:spcAft>
                <a:spcPct val="0"/>
              </a:spcAft>
              <a:buChar char="»"/>
              <a:defRPr sz="1600">
                <a:solidFill>
                  <a:srgbClr val="000072"/>
                </a:solidFill>
                <a:latin typeface="+mn-lt"/>
              </a:defRPr>
            </a:lvl9pPr>
          </a:lstStyle>
          <a:p>
            <a:pPr>
              <a:defRPr/>
            </a:pPr>
            <a:r>
              <a:rPr lang="de-DE" kern="0" dirty="0" smtClean="0"/>
              <a:t>Basic </a:t>
            </a:r>
            <a:r>
              <a:rPr lang="de-DE" kern="0" dirty="0" err="1" smtClean="0"/>
              <a:t>Metadata</a:t>
            </a:r>
            <a:r>
              <a:rPr lang="de-DE" kern="0" dirty="0" smtClean="0"/>
              <a:t>:</a:t>
            </a:r>
            <a:endParaRPr lang="de-DE" kern="0" dirty="0"/>
          </a:p>
        </p:txBody>
      </p:sp>
      <p:sp>
        <p:nvSpPr>
          <p:cNvPr id="7" name="Titel 1"/>
          <p:cNvSpPr>
            <a:spLocks noGrp="1"/>
          </p:cNvSpPr>
          <p:nvPr>
            <p:ph type="title"/>
          </p:nvPr>
        </p:nvSpPr>
        <p:spPr>
          <a:xfrm>
            <a:off x="682625" y="582613"/>
            <a:ext cx="7477125" cy="685800"/>
          </a:xfrm>
        </p:spPr>
        <p:txBody>
          <a:bodyPr/>
          <a:lstStyle/>
          <a:p>
            <a:pPr>
              <a:defRPr/>
            </a:pPr>
            <a:r>
              <a:rPr lang="de-DE" dirty="0" err="1" smtClean="0"/>
              <a:t>Enabling</a:t>
            </a:r>
            <a:r>
              <a:rPr lang="de-DE" dirty="0" smtClean="0"/>
              <a:t> </a:t>
            </a:r>
            <a:r>
              <a:rPr lang="de-DE" dirty="0" err="1" smtClean="0"/>
              <a:t>interoperability</a:t>
            </a:r>
            <a:r>
              <a:rPr lang="de-DE" dirty="0" smtClean="0"/>
              <a:t> II: </a:t>
            </a:r>
            <a:r>
              <a:rPr lang="de-DE" dirty="0" err="1" smtClean="0"/>
              <a:t>Metadata</a:t>
            </a:r>
            <a:endParaRPr lang="de-D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smtClean="0"/>
              <a:t>Current</a:t>
            </a:r>
            <a:r>
              <a:rPr lang="de-DE" dirty="0" smtClean="0"/>
              <a:t> </a:t>
            </a:r>
            <a:r>
              <a:rPr lang="de-DE" dirty="0" err="1" smtClean="0"/>
              <a:t>approach</a:t>
            </a:r>
            <a:r>
              <a:rPr lang="de-DE" dirty="0" smtClean="0"/>
              <a:t>: </a:t>
            </a:r>
            <a:br>
              <a:rPr lang="de-DE" dirty="0" smtClean="0"/>
            </a:br>
            <a:r>
              <a:rPr lang="de-DE" dirty="0" smtClean="0"/>
              <a:t>Interoperability </a:t>
            </a:r>
            <a:r>
              <a:rPr lang="de-DE" dirty="0" err="1" smtClean="0"/>
              <a:t>by</a:t>
            </a:r>
            <a:r>
              <a:rPr lang="de-DE" dirty="0" smtClean="0"/>
              <a:t> </a:t>
            </a:r>
            <a:r>
              <a:rPr lang="de-DE" dirty="0" err="1" smtClean="0"/>
              <a:t>Linked</a:t>
            </a:r>
            <a:r>
              <a:rPr lang="de-DE" dirty="0" smtClean="0"/>
              <a:t> Data</a:t>
            </a:r>
            <a:endParaRPr lang="de-DE" dirty="0"/>
          </a:p>
        </p:txBody>
      </p:sp>
      <p:sp>
        <p:nvSpPr>
          <p:cNvPr id="39939" name="Inhaltsplatzhalter 2"/>
          <p:cNvSpPr>
            <a:spLocks noGrp="1"/>
          </p:cNvSpPr>
          <p:nvPr>
            <p:ph idx="1"/>
          </p:nvPr>
        </p:nvSpPr>
        <p:spPr>
          <a:xfrm>
            <a:off x="682625" y="1671638"/>
            <a:ext cx="7478713" cy="677862"/>
          </a:xfrm>
        </p:spPr>
        <p:txBody>
          <a:bodyPr/>
          <a:lstStyle/>
          <a:p>
            <a:r>
              <a:rPr lang="en-US" altLang="de-DE" smtClean="0"/>
              <a:t>Linked Data: based on statements</a:t>
            </a:r>
          </a:p>
          <a:p>
            <a:r>
              <a:rPr lang="en-US" altLang="de-DE" smtClean="0"/>
              <a:t>URIs (URLs) act as unique identifiers for subjects, properties and objects</a:t>
            </a:r>
            <a:endParaRPr lang="de-DE" altLang="de-DE" smtClean="0"/>
          </a:p>
        </p:txBody>
      </p:sp>
      <p:sp>
        <p:nvSpPr>
          <p:cNvPr id="39940" name="Textfeld 4"/>
          <p:cNvSpPr txBox="1">
            <a:spLocks noChangeArrowheads="1"/>
          </p:cNvSpPr>
          <p:nvPr/>
        </p:nvSpPr>
        <p:spPr bwMode="auto">
          <a:xfrm>
            <a:off x="1395413" y="3068638"/>
            <a:ext cx="977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800" b="1">
                <a:solidFill>
                  <a:schemeClr val="tx1"/>
                </a:solidFill>
              </a:rPr>
              <a:t>Dresden</a:t>
            </a:r>
          </a:p>
        </p:txBody>
      </p:sp>
      <p:sp>
        <p:nvSpPr>
          <p:cNvPr id="39941" name="Textfeld 5"/>
          <p:cNvSpPr txBox="1">
            <a:spLocks noChangeArrowheads="1"/>
          </p:cNvSpPr>
          <p:nvPr/>
        </p:nvSpPr>
        <p:spPr bwMode="auto">
          <a:xfrm>
            <a:off x="3619500" y="3068638"/>
            <a:ext cx="995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800" b="1">
                <a:solidFill>
                  <a:schemeClr val="tx1"/>
                </a:solidFill>
              </a:rPr>
              <a:t>is within</a:t>
            </a:r>
          </a:p>
        </p:txBody>
      </p:sp>
      <p:sp>
        <p:nvSpPr>
          <p:cNvPr id="39942" name="Textfeld 6"/>
          <p:cNvSpPr txBox="1">
            <a:spLocks noChangeArrowheads="1"/>
          </p:cNvSpPr>
          <p:nvPr/>
        </p:nvSpPr>
        <p:spPr bwMode="auto">
          <a:xfrm>
            <a:off x="5510213" y="3068638"/>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800" b="1">
                <a:solidFill>
                  <a:schemeClr val="tx1"/>
                </a:solidFill>
              </a:rPr>
              <a:t>Free State of Saxony</a:t>
            </a:r>
          </a:p>
        </p:txBody>
      </p:sp>
      <p:grpSp>
        <p:nvGrpSpPr>
          <p:cNvPr id="27" name="Gruppieren 26"/>
          <p:cNvGrpSpPr>
            <a:grpSpLocks/>
          </p:cNvGrpSpPr>
          <p:nvPr/>
        </p:nvGrpSpPr>
        <p:grpSpPr bwMode="auto">
          <a:xfrm>
            <a:off x="1187450" y="4772025"/>
            <a:ext cx="6061075" cy="1227138"/>
            <a:chOff x="1187624" y="4772208"/>
            <a:chExt cx="6061382" cy="1227594"/>
          </a:xfrm>
        </p:grpSpPr>
        <p:sp>
          <p:nvSpPr>
            <p:cNvPr id="39954" name="Rechteck 10"/>
            <p:cNvSpPr>
              <a:spLocks noChangeArrowheads="1"/>
            </p:cNvSpPr>
            <p:nvPr/>
          </p:nvSpPr>
          <p:spPr bwMode="auto">
            <a:xfrm>
              <a:off x="1187624" y="5214342"/>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i="1">
                  <a:solidFill>
                    <a:schemeClr val="tx1"/>
                  </a:solidFill>
                </a:rPr>
                <a:t>http://www.dresden.de</a:t>
              </a:r>
            </a:p>
          </p:txBody>
        </p:sp>
        <p:sp>
          <p:nvSpPr>
            <p:cNvPr id="39955" name="Rechteck 11"/>
            <p:cNvSpPr>
              <a:spLocks noChangeArrowheads="1"/>
            </p:cNvSpPr>
            <p:nvPr/>
          </p:nvSpPr>
          <p:spPr bwMode="auto">
            <a:xfrm>
              <a:off x="2295376" y="5661248"/>
              <a:ext cx="39033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i="1">
                  <a:solidFill>
                    <a:schemeClr val="tx1"/>
                  </a:solidFill>
                </a:rPr>
                <a:t>http://hxl.humanitarianresponse.info#within</a:t>
              </a:r>
            </a:p>
          </p:txBody>
        </p:sp>
        <p:sp>
          <p:nvSpPr>
            <p:cNvPr id="39956" name="Rechteck 12"/>
            <p:cNvSpPr>
              <a:spLocks noChangeArrowheads="1"/>
            </p:cNvSpPr>
            <p:nvPr/>
          </p:nvSpPr>
          <p:spPr bwMode="auto">
            <a:xfrm>
              <a:off x="5511415" y="5229994"/>
              <a:ext cx="17375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i="1">
                  <a:solidFill>
                    <a:schemeClr val="tx1"/>
                  </a:solidFill>
                </a:rPr>
                <a:t>http://sachsen.de/</a:t>
              </a:r>
            </a:p>
          </p:txBody>
        </p:sp>
        <p:sp>
          <p:nvSpPr>
            <p:cNvPr id="39957" name="Rechteck 16"/>
            <p:cNvSpPr>
              <a:spLocks noChangeArrowheads="1"/>
            </p:cNvSpPr>
            <p:nvPr/>
          </p:nvSpPr>
          <p:spPr bwMode="auto">
            <a:xfrm>
              <a:off x="1187624" y="4772208"/>
              <a:ext cx="1296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sz="1800">
                  <a:solidFill>
                    <a:schemeClr val="tx1"/>
                  </a:solidFill>
                </a:rPr>
                <a:t>URI</a:t>
              </a:r>
            </a:p>
          </p:txBody>
        </p:sp>
        <p:sp>
          <p:nvSpPr>
            <p:cNvPr id="39958" name="Rechteck 17"/>
            <p:cNvSpPr>
              <a:spLocks noChangeArrowheads="1"/>
            </p:cNvSpPr>
            <p:nvPr/>
          </p:nvSpPr>
          <p:spPr bwMode="auto">
            <a:xfrm>
              <a:off x="3923167" y="4787860"/>
              <a:ext cx="514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sz="1800">
                  <a:solidFill>
                    <a:schemeClr val="tx1"/>
                  </a:solidFill>
                </a:rPr>
                <a:t>URI</a:t>
              </a:r>
            </a:p>
          </p:txBody>
        </p:sp>
        <p:sp>
          <p:nvSpPr>
            <p:cNvPr id="39959" name="Rechteck 18"/>
            <p:cNvSpPr>
              <a:spLocks noChangeArrowheads="1"/>
            </p:cNvSpPr>
            <p:nvPr/>
          </p:nvSpPr>
          <p:spPr bwMode="auto">
            <a:xfrm>
              <a:off x="5679155" y="4787860"/>
              <a:ext cx="14021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sz="1800">
                  <a:solidFill>
                    <a:schemeClr val="tx1"/>
                  </a:solidFill>
                </a:rPr>
                <a:t>URI or Literal</a:t>
              </a:r>
            </a:p>
          </p:txBody>
        </p:sp>
      </p:grpSp>
      <p:sp>
        <p:nvSpPr>
          <p:cNvPr id="39944" name="Rectangle 4"/>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en-US" altLang="en-US" sz="900" smtClean="0">
                <a:solidFill>
                  <a:srgbClr val="000066"/>
                </a:solidFill>
                <a:latin typeface="Tahoma" pitchFamily="34" charset="0"/>
              </a:rPr>
              <a:t>GI 2013, Dresden</a:t>
            </a:r>
            <a:endParaRPr lang="en-US" altLang="en-US" sz="1400" smtClean="0">
              <a:solidFill>
                <a:srgbClr val="000066"/>
              </a:solidFill>
              <a:latin typeface="Times" pitchFamily="18" charset="0"/>
            </a:endParaRPr>
          </a:p>
        </p:txBody>
      </p:sp>
      <p:grpSp>
        <p:nvGrpSpPr>
          <p:cNvPr id="26" name="Gruppieren 25"/>
          <p:cNvGrpSpPr>
            <a:grpSpLocks/>
          </p:cNvGrpSpPr>
          <p:nvPr/>
        </p:nvGrpSpPr>
        <p:grpSpPr bwMode="auto">
          <a:xfrm>
            <a:off x="1187450" y="3500438"/>
            <a:ext cx="5594350" cy="871537"/>
            <a:chOff x="1187624" y="3501008"/>
            <a:chExt cx="5594299" cy="871751"/>
          </a:xfrm>
        </p:grpSpPr>
        <p:sp>
          <p:nvSpPr>
            <p:cNvPr id="39948" name="Rechteck 7"/>
            <p:cNvSpPr>
              <a:spLocks noChangeArrowheads="1"/>
            </p:cNvSpPr>
            <p:nvPr/>
          </p:nvSpPr>
          <p:spPr bwMode="auto">
            <a:xfrm>
              <a:off x="1187624" y="3987775"/>
              <a:ext cx="12961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sz="1800">
                  <a:solidFill>
                    <a:schemeClr val="tx1"/>
                  </a:solidFill>
                </a:rPr>
                <a:t>Subject</a:t>
              </a:r>
            </a:p>
          </p:txBody>
        </p:sp>
        <p:sp>
          <p:nvSpPr>
            <p:cNvPr id="39949" name="Rechteck 8"/>
            <p:cNvSpPr>
              <a:spLocks noChangeArrowheads="1"/>
            </p:cNvSpPr>
            <p:nvPr/>
          </p:nvSpPr>
          <p:spPr bwMode="auto">
            <a:xfrm>
              <a:off x="3648221" y="4003427"/>
              <a:ext cx="1064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sz="1800">
                  <a:solidFill>
                    <a:schemeClr val="tx1"/>
                  </a:solidFill>
                </a:rPr>
                <a:t>Predicate</a:t>
              </a:r>
            </a:p>
          </p:txBody>
        </p:sp>
        <p:sp>
          <p:nvSpPr>
            <p:cNvPr id="39950" name="Rechteck 9"/>
            <p:cNvSpPr>
              <a:spLocks noChangeArrowheads="1"/>
            </p:cNvSpPr>
            <p:nvPr/>
          </p:nvSpPr>
          <p:spPr bwMode="auto">
            <a:xfrm>
              <a:off x="5978497" y="4003427"/>
              <a:ext cx="8034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lgn="ctr">
                <a:spcBef>
                  <a:spcPct val="50000"/>
                </a:spcBef>
                <a:buFontTx/>
                <a:buNone/>
              </a:pPr>
              <a:r>
                <a:rPr lang="de-DE" altLang="de-DE" sz="1800">
                  <a:solidFill>
                    <a:schemeClr val="tx1"/>
                  </a:solidFill>
                </a:rPr>
                <a:t>Object</a:t>
              </a:r>
            </a:p>
          </p:txBody>
        </p:sp>
        <p:cxnSp>
          <p:nvCxnSpPr>
            <p:cNvPr id="39951" name="Gerade Verbindung mit Pfeil 21"/>
            <p:cNvCxnSpPr>
              <a:cxnSpLocks noChangeShapeType="1"/>
            </p:cNvCxnSpPr>
            <p:nvPr/>
          </p:nvCxnSpPr>
          <p:spPr bwMode="auto">
            <a:xfrm flipV="1">
              <a:off x="1884240" y="3501008"/>
              <a:ext cx="0" cy="432048"/>
            </a:xfrm>
            <a:prstGeom prst="straightConnector1">
              <a:avLst/>
            </a:prstGeom>
            <a:noFill/>
            <a:ln w="9525" algn="ctr">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39952" name="Gerade Verbindung mit Pfeil 23"/>
            <p:cNvCxnSpPr>
              <a:cxnSpLocks noChangeShapeType="1"/>
            </p:cNvCxnSpPr>
            <p:nvPr/>
          </p:nvCxnSpPr>
          <p:spPr bwMode="auto">
            <a:xfrm flipV="1">
              <a:off x="4139952" y="3501008"/>
              <a:ext cx="0" cy="432048"/>
            </a:xfrm>
            <a:prstGeom prst="straightConnector1">
              <a:avLst/>
            </a:prstGeom>
            <a:noFill/>
            <a:ln w="9525" algn="ctr">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39953" name="Gerade Verbindung mit Pfeil 24"/>
            <p:cNvCxnSpPr>
              <a:cxnSpLocks noChangeShapeType="1"/>
            </p:cNvCxnSpPr>
            <p:nvPr/>
          </p:nvCxnSpPr>
          <p:spPr bwMode="auto">
            <a:xfrm flipV="1">
              <a:off x="6372200" y="3501008"/>
              <a:ext cx="0" cy="432048"/>
            </a:xfrm>
            <a:prstGeom prst="straightConnector1">
              <a:avLst/>
            </a:prstGeom>
            <a:noFill/>
            <a:ln w="9525" algn="ctr">
              <a:solidFill>
                <a:schemeClr val="accent2"/>
              </a:solidFill>
              <a:round/>
              <a:headEnd/>
              <a:tailEnd type="arrow" w="med" len="med"/>
            </a:ln>
            <a:extLst>
              <a:ext uri="{909E8E84-426E-40DD-AFC4-6F175D3DCCD1}">
                <a14:hiddenFill xmlns:a14="http://schemas.microsoft.com/office/drawing/2010/main">
                  <a:noFill/>
                </a14:hiddenFill>
              </a:ext>
            </a:extLst>
          </p:spPr>
        </p:cxnSp>
      </p:grpSp>
      <p:sp>
        <p:nvSpPr>
          <p:cNvPr id="39946" name="Textfeld 27"/>
          <p:cNvSpPr txBox="1">
            <a:spLocks noChangeArrowheads="1"/>
          </p:cNvSpPr>
          <p:nvPr/>
        </p:nvSpPr>
        <p:spPr bwMode="auto">
          <a:xfrm>
            <a:off x="7667625" y="2370138"/>
            <a:ext cx="8143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a:solidFill>
                  <a:schemeClr val="tx1"/>
                </a:solidFill>
              </a:rPr>
              <a:t>„Triple“</a:t>
            </a:r>
          </a:p>
        </p:txBody>
      </p:sp>
      <p:cxnSp>
        <p:nvCxnSpPr>
          <p:cNvPr id="39947" name="Gerade Verbindung mit Pfeil 29"/>
          <p:cNvCxnSpPr>
            <a:cxnSpLocks noChangeShapeType="1"/>
          </p:cNvCxnSpPr>
          <p:nvPr/>
        </p:nvCxnSpPr>
        <p:spPr bwMode="auto">
          <a:xfrm flipH="1">
            <a:off x="7308850" y="2590800"/>
            <a:ext cx="322263" cy="333375"/>
          </a:xfrm>
          <a:prstGeom prst="straightConnector1">
            <a:avLst/>
          </a:prstGeom>
          <a:noFill/>
          <a:ln w="9525" algn="ctr">
            <a:solidFill>
              <a:schemeClr val="accent2"/>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a:t>Current</a:t>
            </a:r>
            <a:r>
              <a:rPr lang="de-DE" dirty="0"/>
              <a:t> </a:t>
            </a:r>
            <a:r>
              <a:rPr lang="de-DE" dirty="0" err="1"/>
              <a:t>approach</a:t>
            </a:r>
            <a:r>
              <a:rPr lang="de-DE" dirty="0"/>
              <a:t>: </a:t>
            </a:r>
            <a:br>
              <a:rPr lang="de-DE" dirty="0"/>
            </a:br>
            <a:r>
              <a:rPr lang="de-DE" dirty="0"/>
              <a:t>Interoperability </a:t>
            </a:r>
            <a:r>
              <a:rPr lang="de-DE" dirty="0" err="1"/>
              <a:t>by</a:t>
            </a:r>
            <a:r>
              <a:rPr lang="de-DE" dirty="0"/>
              <a:t> </a:t>
            </a:r>
            <a:r>
              <a:rPr lang="de-DE" dirty="0" err="1"/>
              <a:t>Linked</a:t>
            </a:r>
            <a:r>
              <a:rPr lang="de-DE" dirty="0"/>
              <a:t> </a:t>
            </a:r>
            <a:r>
              <a:rPr lang="de-DE" dirty="0" smtClean="0"/>
              <a:t>Data II</a:t>
            </a:r>
            <a:endParaRPr lang="de-DE" dirty="0"/>
          </a:p>
        </p:txBody>
      </p:sp>
      <p:sp>
        <p:nvSpPr>
          <p:cNvPr id="40963" name="Inhaltsplatzhalter 2"/>
          <p:cNvSpPr>
            <a:spLocks noGrp="1"/>
          </p:cNvSpPr>
          <p:nvPr>
            <p:ph idx="1"/>
          </p:nvPr>
        </p:nvSpPr>
        <p:spPr>
          <a:xfrm>
            <a:off x="682625" y="1671638"/>
            <a:ext cx="3384550" cy="4500562"/>
          </a:xfrm>
        </p:spPr>
        <p:txBody>
          <a:bodyPr/>
          <a:lstStyle/>
          <a:p>
            <a:r>
              <a:rPr lang="de-DE" altLang="de-DE" smtClean="0"/>
              <a:t>Humanitarian eXchange Language (HXL)</a:t>
            </a:r>
          </a:p>
        </p:txBody>
      </p:sp>
      <p:sp>
        <p:nvSpPr>
          <p:cNvPr id="5" name="Rechteck 4"/>
          <p:cNvSpPr/>
          <p:nvPr/>
        </p:nvSpPr>
        <p:spPr>
          <a:xfrm>
            <a:off x="441325" y="6021388"/>
            <a:ext cx="7370763" cy="576262"/>
          </a:xfrm>
          <a:prstGeom prst="rect">
            <a:avLst/>
          </a:prstGeom>
        </p:spPr>
        <p:txBody>
          <a:bodyPr>
            <a:spAutoFit/>
          </a:bodyPr>
          <a:lstStyle/>
          <a:p>
            <a:pPr eaLnBrk="0" hangingPunct="0">
              <a:spcBef>
                <a:spcPct val="50000"/>
              </a:spcBef>
              <a:defRPr/>
            </a:pPr>
            <a:r>
              <a:rPr lang="en-US" sz="1050" dirty="0" err="1"/>
              <a:t>Carsten</a:t>
            </a:r>
            <a:r>
              <a:rPr lang="en-US" sz="1050" dirty="0"/>
              <a:t> </a:t>
            </a:r>
            <a:r>
              <a:rPr lang="en-US" sz="1050" dirty="0" err="1"/>
              <a:t>Keßler</a:t>
            </a:r>
            <a:r>
              <a:rPr lang="en-US" sz="1050" dirty="0"/>
              <a:t> &amp; Chad Hendrix (2013):  </a:t>
            </a:r>
            <a:r>
              <a:rPr lang="de-DE" sz="1050" dirty="0"/>
              <a:t>The </a:t>
            </a:r>
            <a:r>
              <a:rPr lang="de-DE" sz="1050" dirty="0" err="1"/>
              <a:t>Humanitarian</a:t>
            </a:r>
            <a:r>
              <a:rPr lang="de-DE" sz="1050" dirty="0"/>
              <a:t> </a:t>
            </a:r>
            <a:r>
              <a:rPr lang="de-DE" sz="1050" dirty="0" err="1"/>
              <a:t>eXchange</a:t>
            </a:r>
            <a:r>
              <a:rPr lang="de-DE" sz="1050" dirty="0"/>
              <a:t> Language: </a:t>
            </a:r>
            <a:r>
              <a:rPr lang="de-DE" sz="1050" dirty="0" err="1"/>
              <a:t>Coordinating</a:t>
            </a:r>
            <a:r>
              <a:rPr lang="de-DE" sz="1050" dirty="0"/>
              <a:t> </a:t>
            </a:r>
            <a:r>
              <a:rPr lang="de-DE" sz="1050" dirty="0" err="1"/>
              <a:t>Disaster</a:t>
            </a:r>
            <a:r>
              <a:rPr lang="de-DE" sz="1050" dirty="0"/>
              <a:t> Response </a:t>
            </a:r>
            <a:r>
              <a:rPr lang="de-DE" sz="1050" dirty="0" err="1"/>
              <a:t>with</a:t>
            </a:r>
            <a:r>
              <a:rPr lang="de-DE" sz="1050" dirty="0"/>
              <a:t> </a:t>
            </a:r>
            <a:r>
              <a:rPr lang="de-DE" sz="1050" dirty="0" err="1"/>
              <a:t>Semantic</a:t>
            </a:r>
            <a:r>
              <a:rPr lang="de-DE" sz="1050" dirty="0"/>
              <a:t> Web Technologies. http://www.semantic-web-journal.net/content/humanitarian-exchange-language-coordinating-disaster-response-semantic-web-technologies-0 [2014-03-05]</a:t>
            </a:r>
          </a:p>
        </p:txBody>
      </p:sp>
      <p:pic>
        <p:nvPicPr>
          <p:cNvPr id="4096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188" y="2541588"/>
            <a:ext cx="3878262"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1590675"/>
            <a:ext cx="2987675"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hteck 5"/>
          <p:cNvSpPr>
            <a:spLocks noChangeArrowheads="1"/>
          </p:cNvSpPr>
          <p:nvPr/>
        </p:nvSpPr>
        <p:spPr bwMode="auto">
          <a:xfrm rot="-5400000">
            <a:off x="6422232" y="3561556"/>
            <a:ext cx="46418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200">
                <a:solidFill>
                  <a:schemeClr val="tx1"/>
                </a:solidFill>
              </a:rPr>
              <a:t>Source: http://hxl.humanitarianresponse.info/dashboard/ [2013-04-25]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en-US" smtClean="0"/>
              <a:t>Charter of the United Nations (1945)</a:t>
            </a:r>
            <a:endParaRPr lang="de-DE" smtClean="0"/>
          </a:p>
        </p:txBody>
      </p:sp>
      <p:sp>
        <p:nvSpPr>
          <p:cNvPr id="14339" name="Inhaltsplatzhalter 2"/>
          <p:cNvSpPr>
            <a:spLocks noGrp="1"/>
          </p:cNvSpPr>
          <p:nvPr>
            <p:ph idx="1"/>
          </p:nvPr>
        </p:nvSpPr>
        <p:spPr>
          <a:xfrm>
            <a:off x="682625" y="1671638"/>
            <a:ext cx="5834063" cy="4500562"/>
          </a:xfrm>
        </p:spPr>
        <p:txBody>
          <a:bodyPr/>
          <a:lstStyle/>
          <a:p>
            <a:pPr>
              <a:buFont typeface="Tahoma" pitchFamily="34" charset="0"/>
              <a:buAutoNum type="arabicPeriod"/>
            </a:pPr>
            <a:r>
              <a:rPr lang="en-US" altLang="de-DE" smtClean="0"/>
              <a:t>To maintain international</a:t>
            </a:r>
            <a:r>
              <a:rPr lang="en-US" altLang="de-DE" b="1" smtClean="0"/>
              <a:t> peace and security</a:t>
            </a:r>
            <a:r>
              <a:rPr lang="en-US" altLang="de-DE" smtClean="0"/>
              <a:t>, ...</a:t>
            </a:r>
          </a:p>
          <a:p>
            <a:pPr>
              <a:buFont typeface="Tahoma" pitchFamily="34" charset="0"/>
              <a:buAutoNum type="arabicPeriod"/>
            </a:pPr>
            <a:endParaRPr lang="en-US" altLang="de-DE" smtClean="0"/>
          </a:p>
          <a:p>
            <a:pPr>
              <a:buFont typeface="Tahoma" pitchFamily="34" charset="0"/>
              <a:buAutoNum type="arabicPeriod"/>
            </a:pPr>
            <a:r>
              <a:rPr lang="en-US" altLang="de-DE" smtClean="0"/>
              <a:t>To develop friendly relations among nations based on respect for the principle of </a:t>
            </a:r>
            <a:r>
              <a:rPr lang="en-US" altLang="de-DE" b="1" smtClean="0"/>
              <a:t>equal rights and self-determination of peoples</a:t>
            </a:r>
            <a:r>
              <a:rPr lang="en-US" altLang="de-DE" smtClean="0"/>
              <a:t>, ... </a:t>
            </a:r>
          </a:p>
          <a:p>
            <a:pPr>
              <a:buFont typeface="Tahoma" pitchFamily="34" charset="0"/>
              <a:buAutoNum type="arabicPeriod"/>
            </a:pPr>
            <a:endParaRPr lang="en-US" altLang="de-DE" smtClean="0"/>
          </a:p>
          <a:p>
            <a:pPr>
              <a:buFont typeface="Tahoma" pitchFamily="34" charset="0"/>
              <a:buAutoNum type="arabicPeriod"/>
            </a:pPr>
            <a:r>
              <a:rPr lang="en-US" altLang="de-DE" b="1" smtClean="0"/>
              <a:t>To achieve international co-operation in solving international problems of an economic, social, cultural, or humanitarian character</a:t>
            </a:r>
            <a:r>
              <a:rPr lang="en-US" altLang="de-DE" smtClean="0"/>
              <a:t>, and in promoting and encouraging respect for human rights and for fundamental freedoms for all... </a:t>
            </a:r>
            <a:endParaRPr lang="de-DE" altLang="de-DE" smtClean="0"/>
          </a:p>
        </p:txBody>
      </p:sp>
      <p:sp>
        <p:nvSpPr>
          <p:cNvPr id="14340" name="AutoShape 5"/>
          <p:cNvSpPr>
            <a:spLocks noChangeArrowheads="1"/>
          </p:cNvSpPr>
          <p:nvPr/>
        </p:nvSpPr>
        <p:spPr bwMode="auto">
          <a:xfrm>
            <a:off x="6659563" y="3500438"/>
            <a:ext cx="287337" cy="1223962"/>
          </a:xfrm>
          <a:prstGeom prst="rightArrow">
            <a:avLst>
              <a:gd name="adj1" fmla="val 50000"/>
              <a:gd name="adj2" fmla="val 25000"/>
            </a:avLst>
          </a:prstGeom>
          <a:solidFill>
            <a:srgbClr val="3366FF">
              <a:alpha val="47842"/>
            </a:srgbClr>
          </a:solidFill>
          <a:ln w="9525">
            <a:solidFill>
              <a:schemeClr val="accent2"/>
            </a:solidFill>
            <a:miter lim="800000"/>
            <a:headEnd/>
            <a:tailEnd/>
          </a:ln>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4341" name="Text Box 6"/>
          <p:cNvSpPr txBox="1">
            <a:spLocks noChangeArrowheads="1"/>
          </p:cNvSpPr>
          <p:nvPr/>
        </p:nvSpPr>
        <p:spPr bwMode="auto">
          <a:xfrm>
            <a:off x="7307263" y="3213100"/>
            <a:ext cx="183673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a:solidFill>
                  <a:schemeClr val="tx1"/>
                </a:solidFill>
              </a:rPr>
              <a:t>Approx. 36 agencies</a:t>
            </a:r>
          </a:p>
          <a:p>
            <a:pPr eaLnBrk="1" hangingPunct="1">
              <a:spcBef>
                <a:spcPct val="0"/>
              </a:spcBef>
              <a:buFontTx/>
              <a:buNone/>
            </a:pPr>
            <a:endParaRPr lang="de-DE" altLang="de-DE">
              <a:solidFill>
                <a:schemeClr val="tx1"/>
              </a:solidFill>
            </a:endParaRPr>
          </a:p>
          <a:p>
            <a:pPr eaLnBrk="1" hangingPunct="1">
              <a:spcBef>
                <a:spcPct val="0"/>
              </a:spcBef>
              <a:buFontTx/>
              <a:buNone/>
            </a:pPr>
            <a:r>
              <a:rPr lang="de-DE" altLang="de-DE">
                <a:solidFill>
                  <a:schemeClr val="tx1"/>
                </a:solidFill>
              </a:rPr>
              <a:t>Complex, fragmented</a:t>
            </a:r>
          </a:p>
          <a:p>
            <a:pPr eaLnBrk="1" hangingPunct="1">
              <a:spcBef>
                <a:spcPct val="0"/>
              </a:spcBef>
              <a:buFontTx/>
              <a:buNone/>
            </a:pPr>
            <a:r>
              <a:rPr lang="de-DE" altLang="de-DE">
                <a:solidFill>
                  <a:schemeClr val="tx1"/>
                </a:solidFill>
              </a:rPr>
              <a:t>Eco-system</a:t>
            </a:r>
          </a:p>
          <a:p>
            <a:pPr eaLnBrk="1" hangingPunct="1">
              <a:spcBef>
                <a:spcPct val="0"/>
              </a:spcBef>
              <a:buFontTx/>
              <a:buNone/>
            </a:pPr>
            <a:r>
              <a:rPr lang="de-DE" altLang="de-DE">
                <a:solidFill>
                  <a:schemeClr val="tx1"/>
                </a:solidFill>
              </a:rPr>
              <a:t>Sub-optimal funded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3"/>
          <p:cNvSpPr>
            <a:spLocks noGrp="1"/>
          </p:cNvSpPr>
          <p:nvPr>
            <p:ph type="title"/>
          </p:nvPr>
        </p:nvSpPr>
        <p:spPr/>
        <p:txBody>
          <a:bodyPr/>
          <a:lstStyle/>
          <a:p>
            <a:endParaRPr lang="de-DE" altLang="de-DE" smtClean="0"/>
          </a:p>
        </p:txBody>
      </p:sp>
      <p:sp>
        <p:nvSpPr>
          <p:cNvPr id="41987" name="Textplatzhalter 4"/>
          <p:cNvSpPr>
            <a:spLocks noGrp="1"/>
          </p:cNvSpPr>
          <p:nvPr>
            <p:ph type="body" idx="1"/>
          </p:nvPr>
        </p:nvSpPr>
        <p:spPr/>
        <p:txBody>
          <a:bodyPr/>
          <a:lstStyle/>
          <a:p>
            <a:r>
              <a:rPr lang="de-DE" altLang="de-DE" smtClean="0"/>
              <a:t>Summary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nhaltsplatzhalter 2"/>
          <p:cNvSpPr>
            <a:spLocks noGrp="1"/>
          </p:cNvSpPr>
          <p:nvPr>
            <p:ph idx="1"/>
          </p:nvPr>
        </p:nvSpPr>
        <p:spPr>
          <a:xfrm>
            <a:off x="971550" y="1406525"/>
            <a:ext cx="6048375" cy="3462338"/>
          </a:xfrm>
        </p:spPr>
        <p:txBody>
          <a:bodyPr/>
          <a:lstStyle/>
          <a:p>
            <a:pPr>
              <a:buFont typeface="Wingdings" pitchFamily="2" charset="2"/>
              <a:buChar char="§"/>
            </a:pPr>
            <a:r>
              <a:rPr lang="de-DE" altLang="de-DE" smtClean="0"/>
              <a:t>Very interesting, acronym-rich, extremly complex, dynamic environment</a:t>
            </a:r>
          </a:p>
          <a:p>
            <a:endParaRPr lang="de-DE" altLang="de-DE" smtClean="0"/>
          </a:p>
          <a:p>
            <a:pPr>
              <a:buFont typeface="Wingdings" pitchFamily="2" charset="2"/>
              <a:buChar char="§"/>
            </a:pPr>
            <a:r>
              <a:rPr lang="de-DE" altLang="de-DE" smtClean="0"/>
              <a:t>Up-to-date technology partially used (i.e. GeoNetwork), further extensions / developments needed</a:t>
            </a:r>
          </a:p>
          <a:p>
            <a:endParaRPr lang="de-DE" altLang="de-DE" smtClean="0"/>
          </a:p>
          <a:p>
            <a:pPr>
              <a:buFont typeface="Wingdings" pitchFamily="2" charset="2"/>
              <a:buChar char="§"/>
            </a:pPr>
            <a:r>
              <a:rPr lang="de-DE" altLang="de-DE" smtClean="0"/>
              <a:t>Interoperability, i.e. OGC webservices, should be extended</a:t>
            </a:r>
          </a:p>
          <a:p>
            <a:pPr>
              <a:buFont typeface="Wingdings" pitchFamily="2" charset="2"/>
              <a:buChar char="§"/>
            </a:pPr>
            <a:endParaRPr lang="de-DE" altLang="de-DE" smtClean="0"/>
          </a:p>
          <a:p>
            <a:pPr>
              <a:buFont typeface="Wingdings" pitchFamily="2" charset="2"/>
              <a:buChar char="§"/>
            </a:pPr>
            <a:r>
              <a:rPr lang="de-DE" altLang="de-DE" smtClean="0"/>
              <a:t>Linked data approach should be observed</a:t>
            </a:r>
          </a:p>
          <a:p>
            <a:endParaRPr lang="de-DE" altLang="de-DE" smtClean="0"/>
          </a:p>
        </p:txBody>
      </p:sp>
      <p:sp>
        <p:nvSpPr>
          <p:cNvPr id="2" name="Inhaltsplatzhalter 2"/>
          <p:cNvSpPr>
            <a:spLocks/>
          </p:cNvSpPr>
          <p:nvPr/>
        </p:nvSpPr>
        <p:spPr bwMode="auto">
          <a:xfrm>
            <a:off x="971550" y="4581525"/>
            <a:ext cx="6048375"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r>
              <a:rPr lang="de-DE" altLang="de-DE"/>
              <a:t>Interoperable geodata can give very helpful information</a:t>
            </a:r>
          </a:p>
          <a:p>
            <a:pPr>
              <a:buFontTx/>
              <a:buNone/>
            </a:pPr>
            <a:endParaRPr lang="de-DE" altLang="de-DE"/>
          </a:p>
          <a:p>
            <a:pPr lvl="1">
              <a:buFont typeface="Wingdings" pitchFamily="2" charset="2"/>
              <a:buChar char="§"/>
            </a:pPr>
            <a:r>
              <a:rPr lang="de-DE" altLang="de-DE"/>
              <a:t>To save money</a:t>
            </a:r>
          </a:p>
          <a:p>
            <a:pPr lvl="1">
              <a:buFont typeface="Wingdings" pitchFamily="2" charset="2"/>
              <a:buChar char="§"/>
            </a:pPr>
            <a:r>
              <a:rPr lang="de-DE" altLang="de-DE"/>
              <a:t>Time</a:t>
            </a:r>
          </a:p>
          <a:p>
            <a:pPr lvl="1">
              <a:buFont typeface="Wingdings" pitchFamily="2" charset="2"/>
              <a:buChar char="§"/>
            </a:pPr>
            <a:r>
              <a:rPr lang="de-DE" altLang="de-DE"/>
              <a:t>Resources</a:t>
            </a:r>
          </a:p>
          <a:p>
            <a:pPr lvl="1">
              <a:buFont typeface="Wingdings" pitchFamily="2" charset="2"/>
              <a:buChar char="§"/>
            </a:pPr>
            <a:r>
              <a:rPr lang="de-DE" altLang="de-DE"/>
              <a:t>lives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44035" name="Inhaltsplatzhalter 2"/>
          <p:cNvSpPr>
            <a:spLocks noGrp="1"/>
          </p:cNvSpPr>
          <p:nvPr>
            <p:ph idx="1"/>
          </p:nvPr>
        </p:nvSpPr>
        <p:spPr/>
        <p:txBody>
          <a:bodyPr/>
          <a:lstStyle/>
          <a:p>
            <a:r>
              <a:rPr lang="de-DE" altLang="de-DE" smtClean="0">
                <a:hlinkClick r:id="rId2"/>
              </a:rPr>
              <a:t>http://www.gripweb.org/gripweb/</a:t>
            </a:r>
            <a:endParaRPr lang="de-DE" altLang="de-DE" smtClean="0"/>
          </a:p>
          <a:p>
            <a:r>
              <a:rPr lang="de-DE" altLang="de-DE" smtClean="0">
                <a:hlinkClick r:id="rId3"/>
              </a:rPr>
              <a:t>http://www.hewsweb.org/hp/</a:t>
            </a:r>
            <a:endParaRPr lang="de-DE" altLang="de-DE" smtClean="0"/>
          </a:p>
          <a:p>
            <a:r>
              <a:rPr lang="de-DE" altLang="de-DE" smtClean="0"/>
              <a:t>http://www.humanitarianresponse.info/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45059" name="Inhaltsplatzhalter 2"/>
          <p:cNvSpPr>
            <a:spLocks noGrp="1"/>
          </p:cNvSpPr>
          <p:nvPr>
            <p:ph idx="1"/>
          </p:nvPr>
        </p:nvSpPr>
        <p:spPr/>
        <p:txBody>
          <a:bodyPr/>
          <a:lstStyle/>
          <a:p>
            <a:endParaRPr lang="de-DE" altLang="de-DE" smtClean="0"/>
          </a:p>
        </p:txBody>
      </p:sp>
      <p:pic>
        <p:nvPicPr>
          <p:cNvPr id="45060" name="Picture 2" descr="C:\Users\behr\AppData\Local\Temp\SNAGHTML1004d0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1125538"/>
            <a:ext cx="51800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hteck 4"/>
          <p:cNvSpPr>
            <a:spLocks noChangeArrowheads="1"/>
          </p:cNvSpPr>
          <p:nvPr/>
        </p:nvSpPr>
        <p:spPr bwMode="auto">
          <a:xfrm rot="-5400000">
            <a:off x="6537325" y="3425825"/>
            <a:ext cx="4572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100">
                <a:solidFill>
                  <a:schemeClr val="tx1"/>
                </a:solidFill>
              </a:rPr>
              <a:t>Source: http://business.un.org/en/assets/39c87a78-fec9-402e-a434-2c355f24e4f4.pdf</a:t>
            </a:r>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763" y="5732463"/>
            <a:ext cx="735012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hteck 5"/>
          <p:cNvSpPr>
            <a:spLocks noChangeArrowheads="1"/>
          </p:cNvSpPr>
          <p:nvPr/>
        </p:nvSpPr>
        <p:spPr bwMode="auto">
          <a:xfrm>
            <a:off x="2987675" y="6604000"/>
            <a:ext cx="2709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200">
                <a:solidFill>
                  <a:schemeClr val="tx1"/>
                </a:solidFill>
              </a:rPr>
              <a:t>http://www.humanitarianresponse.info/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15363" name="Inhaltsplatzhalter 2"/>
          <p:cNvSpPr>
            <a:spLocks noGrp="1"/>
          </p:cNvSpPr>
          <p:nvPr>
            <p:ph idx="1"/>
          </p:nvPr>
        </p:nvSpPr>
        <p:spPr/>
        <p:txBody>
          <a:bodyPr/>
          <a:lstStyle/>
          <a:p>
            <a:endParaRPr lang="de-DE" altLang="de-DE" smtClean="0"/>
          </a:p>
        </p:txBody>
      </p:sp>
      <p:sp>
        <p:nvSpPr>
          <p:cNvPr id="15364" name="Datumsplatzhalter 3"/>
          <p:cNvSpPr>
            <a:spLocks noGrp="1"/>
          </p:cNvSpPr>
          <p:nvPr>
            <p:ph type="dt" sz="quarter" idx="4294967295"/>
          </p:nvPr>
        </p:nvSpPr>
        <p:spPr bwMode="auto">
          <a:xfrm>
            <a:off x="684213" y="6440488"/>
            <a:ext cx="2879725"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en-US" altLang="en-US">
                <a:solidFill>
                  <a:schemeClr val="tx1"/>
                </a:solidFill>
              </a:rPr>
              <a:t>Prof. </a:t>
            </a:r>
            <a:r>
              <a:rPr lang="de-DE" altLang="en-US">
                <a:solidFill>
                  <a:schemeClr val="tx1"/>
                </a:solidFill>
              </a:rPr>
              <a:t>Dr.-Ing. </a:t>
            </a:r>
            <a:r>
              <a:rPr lang="en-US" altLang="en-US">
                <a:solidFill>
                  <a:schemeClr val="tx1"/>
                </a:solidFill>
              </a:rPr>
              <a:t>Franz-Josef Behr</a:t>
            </a: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26988"/>
            <a:ext cx="9113838" cy="692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hteck 4"/>
          <p:cNvSpPr>
            <a:spLocks noChangeArrowheads="1"/>
          </p:cNvSpPr>
          <p:nvPr/>
        </p:nvSpPr>
        <p:spPr bwMode="auto">
          <a:xfrm rot="-5400000">
            <a:off x="6542087" y="2320925"/>
            <a:ext cx="4949826"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de-DE" altLang="de-DE" sz="1000">
                <a:solidFill>
                  <a:schemeClr val="tx1"/>
                </a:solidFill>
              </a:rPr>
              <a:t>Source: http://www.un.org/en/aboutun/structure/pdfs/un-system-chart-color-sm.pdf</a:t>
            </a:r>
          </a:p>
        </p:txBody>
      </p:sp>
      <p:sp>
        <p:nvSpPr>
          <p:cNvPr id="15367" name="Oval 7"/>
          <p:cNvSpPr>
            <a:spLocks noChangeArrowheads="1"/>
          </p:cNvSpPr>
          <p:nvPr/>
        </p:nvSpPr>
        <p:spPr bwMode="auto">
          <a:xfrm>
            <a:off x="2771775" y="549275"/>
            <a:ext cx="1584325" cy="50323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68" name="Oval 8"/>
          <p:cNvSpPr>
            <a:spLocks noChangeArrowheads="1"/>
          </p:cNvSpPr>
          <p:nvPr/>
        </p:nvSpPr>
        <p:spPr bwMode="auto">
          <a:xfrm>
            <a:off x="5867400" y="2924175"/>
            <a:ext cx="1584325" cy="50323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69" name="Oval 10"/>
          <p:cNvSpPr>
            <a:spLocks noChangeArrowheads="1"/>
          </p:cNvSpPr>
          <p:nvPr/>
        </p:nvSpPr>
        <p:spPr bwMode="auto">
          <a:xfrm>
            <a:off x="1476375" y="5445125"/>
            <a:ext cx="1584325" cy="503238"/>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0" name="Rectangle 11"/>
          <p:cNvSpPr>
            <a:spLocks noChangeArrowheads="1"/>
          </p:cNvSpPr>
          <p:nvPr/>
        </p:nvSpPr>
        <p:spPr bwMode="auto">
          <a:xfrm>
            <a:off x="2700338" y="1412875"/>
            <a:ext cx="1727200" cy="28733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1" name="Rectangle 12"/>
          <p:cNvSpPr>
            <a:spLocks noChangeArrowheads="1"/>
          </p:cNvSpPr>
          <p:nvPr/>
        </p:nvSpPr>
        <p:spPr bwMode="auto">
          <a:xfrm>
            <a:off x="2700338" y="2133600"/>
            <a:ext cx="1727200" cy="142875"/>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2" name="Rectangle 14"/>
          <p:cNvSpPr>
            <a:spLocks noChangeArrowheads="1"/>
          </p:cNvSpPr>
          <p:nvPr/>
        </p:nvSpPr>
        <p:spPr bwMode="auto">
          <a:xfrm>
            <a:off x="4716463" y="476250"/>
            <a:ext cx="2016125" cy="21590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3" name="Rectangle 15"/>
          <p:cNvSpPr>
            <a:spLocks noChangeArrowheads="1"/>
          </p:cNvSpPr>
          <p:nvPr/>
        </p:nvSpPr>
        <p:spPr bwMode="auto">
          <a:xfrm>
            <a:off x="4643438" y="1557338"/>
            <a:ext cx="2016125" cy="142875"/>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4" name="Rectangle 16"/>
          <p:cNvSpPr>
            <a:spLocks noChangeArrowheads="1"/>
          </p:cNvSpPr>
          <p:nvPr/>
        </p:nvSpPr>
        <p:spPr bwMode="auto">
          <a:xfrm>
            <a:off x="4716463" y="188913"/>
            <a:ext cx="2016125" cy="287337"/>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5" name="Rectangle 17"/>
          <p:cNvSpPr>
            <a:spLocks noChangeArrowheads="1"/>
          </p:cNvSpPr>
          <p:nvPr/>
        </p:nvSpPr>
        <p:spPr bwMode="auto">
          <a:xfrm>
            <a:off x="6804025" y="188913"/>
            <a:ext cx="2016125" cy="287337"/>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6" name="Rectangle 18"/>
          <p:cNvSpPr>
            <a:spLocks noChangeArrowheads="1"/>
          </p:cNvSpPr>
          <p:nvPr/>
        </p:nvSpPr>
        <p:spPr bwMode="auto">
          <a:xfrm>
            <a:off x="4429125" y="4870450"/>
            <a:ext cx="1438275" cy="28733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7" name="Rectangle 19"/>
          <p:cNvSpPr>
            <a:spLocks noChangeArrowheads="1"/>
          </p:cNvSpPr>
          <p:nvPr/>
        </p:nvSpPr>
        <p:spPr bwMode="auto">
          <a:xfrm>
            <a:off x="3133725" y="6526213"/>
            <a:ext cx="1438275" cy="21590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8" name="Oval 20"/>
          <p:cNvSpPr>
            <a:spLocks noChangeArrowheads="1"/>
          </p:cNvSpPr>
          <p:nvPr/>
        </p:nvSpPr>
        <p:spPr bwMode="auto">
          <a:xfrm>
            <a:off x="4211638" y="3789363"/>
            <a:ext cx="1584325" cy="503237"/>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79" name="Rectangle 21"/>
          <p:cNvSpPr>
            <a:spLocks noChangeArrowheads="1"/>
          </p:cNvSpPr>
          <p:nvPr/>
        </p:nvSpPr>
        <p:spPr bwMode="auto">
          <a:xfrm>
            <a:off x="7596188" y="3213100"/>
            <a:ext cx="1223962" cy="28733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80" name="Rectangle 22"/>
          <p:cNvSpPr>
            <a:spLocks noChangeArrowheads="1"/>
          </p:cNvSpPr>
          <p:nvPr/>
        </p:nvSpPr>
        <p:spPr bwMode="auto">
          <a:xfrm>
            <a:off x="7596188" y="3933825"/>
            <a:ext cx="1223962" cy="287338"/>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81" name="Rectangle 23"/>
          <p:cNvSpPr>
            <a:spLocks noChangeArrowheads="1"/>
          </p:cNvSpPr>
          <p:nvPr/>
        </p:nvSpPr>
        <p:spPr bwMode="auto">
          <a:xfrm>
            <a:off x="6011863" y="4076700"/>
            <a:ext cx="1512887" cy="144463"/>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82" name="Rectangle 24"/>
          <p:cNvSpPr>
            <a:spLocks noChangeArrowheads="1"/>
          </p:cNvSpPr>
          <p:nvPr/>
        </p:nvSpPr>
        <p:spPr bwMode="auto">
          <a:xfrm>
            <a:off x="6011863" y="3933825"/>
            <a:ext cx="1512887" cy="144463"/>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83" name="Rectangle 26"/>
          <p:cNvSpPr>
            <a:spLocks noChangeArrowheads="1"/>
          </p:cNvSpPr>
          <p:nvPr/>
        </p:nvSpPr>
        <p:spPr bwMode="auto">
          <a:xfrm>
            <a:off x="6011863" y="3429000"/>
            <a:ext cx="1512887" cy="215900"/>
          </a:xfrm>
          <a:prstGeom prst="rect">
            <a:avLst/>
          </a:prstGeom>
          <a:noFill/>
          <a:ln w="1905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grpSp>
        <p:nvGrpSpPr>
          <p:cNvPr id="20533" name="Group 53"/>
          <p:cNvGrpSpPr>
            <a:grpSpLocks/>
          </p:cNvGrpSpPr>
          <p:nvPr/>
        </p:nvGrpSpPr>
        <p:grpSpPr bwMode="auto">
          <a:xfrm>
            <a:off x="0" y="765175"/>
            <a:ext cx="971550" cy="3743325"/>
            <a:chOff x="0" y="482"/>
            <a:chExt cx="612" cy="2358"/>
          </a:xfrm>
        </p:grpSpPr>
        <p:sp>
          <p:nvSpPr>
            <p:cNvPr id="15405" name="Rectangle 27"/>
            <p:cNvSpPr>
              <a:spLocks noChangeArrowheads="1"/>
            </p:cNvSpPr>
            <p:nvPr/>
          </p:nvSpPr>
          <p:spPr bwMode="auto">
            <a:xfrm>
              <a:off x="0" y="482"/>
              <a:ext cx="612" cy="2358"/>
            </a:xfrm>
            <a:prstGeom prst="rect">
              <a:avLst/>
            </a:prstGeom>
            <a:noFill/>
            <a:ln w="38100">
              <a:solidFill>
                <a:srgbClr val="3366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grpSp>
          <p:nvGrpSpPr>
            <p:cNvPr id="15406" name="Group 39"/>
            <p:cNvGrpSpPr>
              <a:grpSpLocks/>
            </p:cNvGrpSpPr>
            <p:nvPr/>
          </p:nvGrpSpPr>
          <p:grpSpPr bwMode="auto">
            <a:xfrm>
              <a:off x="0" y="663"/>
              <a:ext cx="417" cy="294"/>
              <a:chOff x="5624" y="663"/>
              <a:chExt cx="417" cy="294"/>
            </a:xfrm>
          </p:grpSpPr>
          <p:sp>
            <p:nvSpPr>
              <p:cNvPr id="15407" name="Oval 7"/>
              <p:cNvSpPr>
                <a:spLocks noChangeArrowheads="1"/>
              </p:cNvSpPr>
              <p:nvPr/>
            </p:nvSpPr>
            <p:spPr bwMode="auto">
              <a:xfrm>
                <a:off x="5624" y="663"/>
                <a:ext cx="272" cy="294"/>
              </a:xfrm>
              <a:prstGeom prst="ellipse">
                <a:avLst/>
              </a:prstGeom>
              <a:noFill/>
              <a:ln w="28575">
                <a:solidFill>
                  <a:srgbClr val="3366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b="1">
                  <a:solidFill>
                    <a:schemeClr val="tx1"/>
                  </a:solidFill>
                  <a:latin typeface="Courier New" pitchFamily="49" charset="0"/>
                </a:endParaRPr>
              </a:p>
            </p:txBody>
          </p:sp>
          <p:sp>
            <p:nvSpPr>
              <p:cNvPr id="15408" name="Text Box 8"/>
              <p:cNvSpPr txBox="1">
                <a:spLocks noChangeArrowheads="1"/>
              </p:cNvSpPr>
              <p:nvPr/>
            </p:nvSpPr>
            <p:spPr bwMode="auto">
              <a:xfrm>
                <a:off x="5649" y="714"/>
                <a:ext cx="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b="1">
                    <a:solidFill>
                      <a:srgbClr val="3366FF"/>
                    </a:solidFill>
                    <a:latin typeface="Courier New" pitchFamily="49" charset="0"/>
                  </a:rPr>
                  <a:t>1</a:t>
                </a:r>
              </a:p>
            </p:txBody>
          </p:sp>
        </p:grpSp>
      </p:grpSp>
      <p:grpSp>
        <p:nvGrpSpPr>
          <p:cNvPr id="20536" name="Group 56"/>
          <p:cNvGrpSpPr>
            <a:grpSpLocks/>
          </p:cNvGrpSpPr>
          <p:nvPr/>
        </p:nvGrpSpPr>
        <p:grpSpPr bwMode="auto">
          <a:xfrm>
            <a:off x="6011863" y="2995613"/>
            <a:ext cx="2952750" cy="2520950"/>
            <a:chOff x="3787" y="1842"/>
            <a:chExt cx="1860" cy="1588"/>
          </a:xfrm>
        </p:grpSpPr>
        <p:grpSp>
          <p:nvGrpSpPr>
            <p:cNvPr id="15401" name="Group 41"/>
            <p:cNvGrpSpPr>
              <a:grpSpLocks/>
            </p:cNvGrpSpPr>
            <p:nvPr/>
          </p:nvGrpSpPr>
          <p:grpSpPr bwMode="auto">
            <a:xfrm>
              <a:off x="4558" y="1842"/>
              <a:ext cx="417" cy="294"/>
              <a:chOff x="5624" y="1911"/>
              <a:chExt cx="417" cy="294"/>
            </a:xfrm>
          </p:grpSpPr>
          <p:sp>
            <p:nvSpPr>
              <p:cNvPr id="15403" name="Oval 11"/>
              <p:cNvSpPr>
                <a:spLocks noChangeArrowheads="1"/>
              </p:cNvSpPr>
              <p:nvPr/>
            </p:nvSpPr>
            <p:spPr bwMode="auto">
              <a:xfrm>
                <a:off x="5624" y="1911"/>
                <a:ext cx="272" cy="294"/>
              </a:xfrm>
              <a:prstGeom prst="ellipse">
                <a:avLst/>
              </a:prstGeom>
              <a:noFill/>
              <a:ln w="28575">
                <a:solidFill>
                  <a:srgbClr val="3366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b="1">
                  <a:solidFill>
                    <a:schemeClr val="tx1"/>
                  </a:solidFill>
                  <a:latin typeface="Courier New" pitchFamily="49" charset="0"/>
                </a:endParaRPr>
              </a:p>
            </p:txBody>
          </p:sp>
          <p:sp>
            <p:nvSpPr>
              <p:cNvPr id="15404" name="Text Box 12"/>
              <p:cNvSpPr txBox="1">
                <a:spLocks noChangeArrowheads="1"/>
              </p:cNvSpPr>
              <p:nvPr/>
            </p:nvSpPr>
            <p:spPr bwMode="auto">
              <a:xfrm>
                <a:off x="5649" y="1962"/>
                <a:ext cx="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b="1">
                    <a:solidFill>
                      <a:srgbClr val="3366FF"/>
                    </a:solidFill>
                    <a:latin typeface="Courier New" pitchFamily="49" charset="0"/>
                  </a:rPr>
                  <a:t>3</a:t>
                </a:r>
              </a:p>
            </p:txBody>
          </p:sp>
        </p:grpSp>
        <p:sp>
          <p:nvSpPr>
            <p:cNvPr id="15402" name="Rectangle 38"/>
            <p:cNvSpPr>
              <a:spLocks noChangeArrowheads="1"/>
            </p:cNvSpPr>
            <p:nvPr/>
          </p:nvSpPr>
          <p:spPr bwMode="auto">
            <a:xfrm>
              <a:off x="3787" y="1933"/>
              <a:ext cx="1860" cy="1497"/>
            </a:xfrm>
            <a:prstGeom prst="rect">
              <a:avLst/>
            </a:prstGeom>
            <a:noFill/>
            <a:ln w="38100">
              <a:solidFill>
                <a:srgbClr val="3366FF"/>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grpSp>
      <p:sp>
        <p:nvSpPr>
          <p:cNvPr id="15386" name="Line 43"/>
          <p:cNvSpPr>
            <a:spLocks noChangeShapeType="1"/>
          </p:cNvSpPr>
          <p:nvPr/>
        </p:nvSpPr>
        <p:spPr bwMode="auto">
          <a:xfrm>
            <a:off x="1403350" y="6856413"/>
            <a:ext cx="7561263" cy="0"/>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grpSp>
        <p:nvGrpSpPr>
          <p:cNvPr id="20535" name="Group 55"/>
          <p:cNvGrpSpPr>
            <a:grpSpLocks/>
          </p:cNvGrpSpPr>
          <p:nvPr/>
        </p:nvGrpSpPr>
        <p:grpSpPr bwMode="auto">
          <a:xfrm>
            <a:off x="900113" y="0"/>
            <a:ext cx="8064500" cy="6858000"/>
            <a:chOff x="567" y="0"/>
            <a:chExt cx="5080" cy="4320"/>
          </a:xfrm>
        </p:grpSpPr>
        <p:grpSp>
          <p:nvGrpSpPr>
            <p:cNvPr id="15388" name="Group 40"/>
            <p:cNvGrpSpPr>
              <a:grpSpLocks/>
            </p:cNvGrpSpPr>
            <p:nvPr/>
          </p:nvGrpSpPr>
          <p:grpSpPr bwMode="auto">
            <a:xfrm>
              <a:off x="1020" y="572"/>
              <a:ext cx="417" cy="294"/>
              <a:chOff x="5624" y="1575"/>
              <a:chExt cx="417" cy="294"/>
            </a:xfrm>
          </p:grpSpPr>
          <p:sp>
            <p:nvSpPr>
              <p:cNvPr id="15399" name="Oval 5"/>
              <p:cNvSpPr>
                <a:spLocks noChangeArrowheads="1"/>
              </p:cNvSpPr>
              <p:nvPr/>
            </p:nvSpPr>
            <p:spPr bwMode="auto">
              <a:xfrm>
                <a:off x="5624" y="1575"/>
                <a:ext cx="272" cy="294"/>
              </a:xfrm>
              <a:prstGeom prst="ellipse">
                <a:avLst/>
              </a:prstGeom>
              <a:noFill/>
              <a:ln w="28575">
                <a:solidFill>
                  <a:srgbClr val="3366FF"/>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endParaRPr lang="de-DE" altLang="de-DE" b="1">
                  <a:solidFill>
                    <a:schemeClr val="tx1"/>
                  </a:solidFill>
                  <a:latin typeface="Courier New" pitchFamily="49" charset="0"/>
                </a:endParaRPr>
              </a:p>
            </p:txBody>
          </p:sp>
          <p:sp>
            <p:nvSpPr>
              <p:cNvPr id="15400" name="Text Box 6"/>
              <p:cNvSpPr txBox="1">
                <a:spLocks noChangeArrowheads="1"/>
              </p:cNvSpPr>
              <p:nvPr/>
            </p:nvSpPr>
            <p:spPr bwMode="auto">
              <a:xfrm>
                <a:off x="5649" y="1626"/>
                <a:ext cx="39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0"/>
                  </a:spcBef>
                  <a:buFontTx/>
                  <a:buNone/>
                </a:pPr>
                <a:r>
                  <a:rPr lang="de-DE" altLang="de-DE" b="1">
                    <a:solidFill>
                      <a:srgbClr val="3366FF"/>
                    </a:solidFill>
                    <a:latin typeface="Courier New" pitchFamily="49" charset="0"/>
                  </a:rPr>
                  <a:t>2</a:t>
                </a:r>
              </a:p>
            </p:txBody>
          </p:sp>
        </p:grpSp>
        <p:sp>
          <p:nvSpPr>
            <p:cNvPr id="15389" name="AutoShape 42"/>
            <p:cNvSpPr>
              <a:spLocks noChangeArrowheads="1"/>
            </p:cNvSpPr>
            <p:nvPr/>
          </p:nvSpPr>
          <p:spPr bwMode="auto">
            <a:xfrm>
              <a:off x="567" y="1207"/>
              <a:ext cx="318" cy="771"/>
            </a:xfrm>
            <a:prstGeom prst="rightArrow">
              <a:avLst>
                <a:gd name="adj1" fmla="val 50000"/>
                <a:gd name="adj2" fmla="val 25000"/>
              </a:avLst>
            </a:prstGeom>
            <a:solidFill>
              <a:srgbClr val="3366FF">
                <a:alpha val="47842"/>
              </a:srgbClr>
            </a:solidFill>
            <a:ln w="9525">
              <a:solidFill>
                <a:schemeClr val="accent2"/>
              </a:solidFill>
              <a:miter lim="800000"/>
              <a:headEnd/>
              <a:tailEnd/>
            </a:ln>
          </p:spPr>
          <p:txBody>
            <a:bodyPr wrap="none" anchor="ct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endParaRPr lang="de-DE" altLang="de-DE">
                <a:solidFill>
                  <a:schemeClr val="tx1"/>
                </a:solidFill>
              </a:endParaRPr>
            </a:p>
          </p:txBody>
        </p:sp>
        <p:sp>
          <p:nvSpPr>
            <p:cNvPr id="15390" name="Line 44"/>
            <p:cNvSpPr>
              <a:spLocks noChangeShapeType="1"/>
            </p:cNvSpPr>
            <p:nvPr/>
          </p:nvSpPr>
          <p:spPr bwMode="auto">
            <a:xfrm>
              <a:off x="884" y="572"/>
              <a:ext cx="2132" cy="0"/>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1" name="Line 45"/>
            <p:cNvSpPr>
              <a:spLocks noChangeShapeType="1"/>
            </p:cNvSpPr>
            <p:nvPr/>
          </p:nvSpPr>
          <p:spPr bwMode="auto">
            <a:xfrm>
              <a:off x="2971" y="73"/>
              <a:ext cx="2631" cy="0"/>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2" name="Line 46"/>
            <p:cNvSpPr>
              <a:spLocks noChangeShapeType="1"/>
            </p:cNvSpPr>
            <p:nvPr/>
          </p:nvSpPr>
          <p:spPr bwMode="auto">
            <a:xfrm flipH="1">
              <a:off x="5556" y="0"/>
              <a:ext cx="0" cy="1797"/>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3" name="Line 47"/>
            <p:cNvSpPr>
              <a:spLocks noChangeShapeType="1"/>
            </p:cNvSpPr>
            <p:nvPr/>
          </p:nvSpPr>
          <p:spPr bwMode="auto">
            <a:xfrm flipH="1">
              <a:off x="2971" y="73"/>
              <a:ext cx="0" cy="454"/>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4" name="Line 48"/>
            <p:cNvSpPr>
              <a:spLocks noChangeShapeType="1"/>
            </p:cNvSpPr>
            <p:nvPr/>
          </p:nvSpPr>
          <p:spPr bwMode="auto">
            <a:xfrm flipH="1">
              <a:off x="884" y="590"/>
              <a:ext cx="0" cy="3730"/>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5" name="Line 49"/>
            <p:cNvSpPr>
              <a:spLocks noChangeShapeType="1"/>
            </p:cNvSpPr>
            <p:nvPr/>
          </p:nvSpPr>
          <p:spPr bwMode="auto">
            <a:xfrm flipH="1">
              <a:off x="3651" y="1951"/>
              <a:ext cx="0" cy="1524"/>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6" name="Line 50"/>
            <p:cNvSpPr>
              <a:spLocks noChangeShapeType="1"/>
            </p:cNvSpPr>
            <p:nvPr/>
          </p:nvSpPr>
          <p:spPr bwMode="auto">
            <a:xfrm>
              <a:off x="3651" y="1888"/>
              <a:ext cx="1905" cy="0"/>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7" name="Line 51"/>
            <p:cNvSpPr>
              <a:spLocks noChangeShapeType="1"/>
            </p:cNvSpPr>
            <p:nvPr/>
          </p:nvSpPr>
          <p:spPr bwMode="auto">
            <a:xfrm>
              <a:off x="3651" y="3521"/>
              <a:ext cx="1905" cy="0"/>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15398" name="Line 52"/>
            <p:cNvSpPr>
              <a:spLocks noChangeShapeType="1"/>
            </p:cNvSpPr>
            <p:nvPr/>
          </p:nvSpPr>
          <p:spPr bwMode="auto">
            <a:xfrm flipH="1">
              <a:off x="5647" y="3521"/>
              <a:ext cx="0" cy="726"/>
            </a:xfrm>
            <a:prstGeom prst="line">
              <a:avLst/>
            </a:prstGeom>
            <a:noFill/>
            <a:ln w="38100">
              <a:solidFill>
                <a:srgbClr val="3366FF"/>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3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3"/>
          <p:cNvSpPr>
            <a:spLocks noGrp="1"/>
          </p:cNvSpPr>
          <p:nvPr>
            <p:ph type="title"/>
          </p:nvPr>
        </p:nvSpPr>
        <p:spPr/>
        <p:txBody>
          <a:bodyPr/>
          <a:lstStyle/>
          <a:p>
            <a:endParaRPr lang="de-DE" altLang="de-DE" smtClean="0"/>
          </a:p>
        </p:txBody>
      </p:sp>
      <p:sp>
        <p:nvSpPr>
          <p:cNvPr id="16387" name="Textplatzhalter 4"/>
          <p:cNvSpPr>
            <a:spLocks noGrp="1"/>
          </p:cNvSpPr>
          <p:nvPr>
            <p:ph type="body" idx="1"/>
          </p:nvPr>
        </p:nvSpPr>
        <p:spPr/>
        <p:txBody>
          <a:bodyPr/>
          <a:lstStyle/>
          <a:p>
            <a:r>
              <a:rPr lang="de-DE" altLang="de-DE" smtClean="0"/>
              <a:t>A closer look to some units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err="1" smtClean="0"/>
              <a:t>Some</a:t>
            </a:r>
            <a:r>
              <a:rPr lang="de-DE" dirty="0" smtClean="0"/>
              <a:t> Programmes / Departments</a:t>
            </a:r>
            <a:endParaRPr lang="de-DE" dirty="0"/>
          </a:p>
        </p:txBody>
      </p:sp>
      <p:sp>
        <p:nvSpPr>
          <p:cNvPr id="17411" name="Inhaltsplatzhalter 2"/>
          <p:cNvSpPr>
            <a:spLocks noGrp="1"/>
          </p:cNvSpPr>
          <p:nvPr>
            <p:ph idx="1"/>
          </p:nvPr>
        </p:nvSpPr>
        <p:spPr/>
        <p:txBody>
          <a:bodyPr/>
          <a:lstStyle/>
          <a:p>
            <a:r>
              <a:rPr lang="en-US" altLang="de-DE" smtClean="0"/>
              <a:t>In Geneva</a:t>
            </a:r>
          </a:p>
          <a:p>
            <a:pPr lvl="1"/>
            <a:r>
              <a:rPr lang="en-US" altLang="de-DE" smtClean="0"/>
              <a:t>UNEP</a:t>
            </a:r>
          </a:p>
          <a:p>
            <a:pPr lvl="1"/>
            <a:r>
              <a:rPr lang="en-US" altLang="de-DE" smtClean="0"/>
              <a:t>OCHA: Office for the Coordination of Humanitarian Affairs</a:t>
            </a:r>
          </a:p>
          <a:p>
            <a:pPr lvl="1"/>
            <a:r>
              <a:rPr lang="en-US" altLang="de-DE" smtClean="0"/>
              <a:t>UNITAR / UNOSAT</a:t>
            </a:r>
          </a:p>
          <a:p>
            <a:pPr lvl="1"/>
            <a:endParaRPr lang="en-US" altLang="de-DE" smtClean="0"/>
          </a:p>
          <a:p>
            <a:endParaRPr lang="en-US" altLang="de-DE" smtClean="0"/>
          </a:p>
          <a:p>
            <a:endParaRPr lang="en-US" altLang="de-DE" smtClean="0"/>
          </a:p>
          <a:p>
            <a:r>
              <a:rPr lang="en-US" altLang="de-DE" b="1" smtClean="0"/>
              <a:t>UNGIWG</a:t>
            </a:r>
            <a:r>
              <a:rPr lang="en-US" altLang="de-DE" smtClean="0"/>
              <a:t>: United Nations Geographical Information Working Group: voluntary network of UN professionals working in the fields of cartography and geographic information science.</a:t>
            </a:r>
          </a:p>
          <a:p>
            <a:r>
              <a:rPr lang="de-DE" altLang="de-DE" b="1" smtClean="0"/>
              <a:t>UN-SPIDER</a:t>
            </a:r>
            <a:r>
              <a:rPr lang="de-DE" altLang="de-DE" smtClean="0"/>
              <a:t>: </a:t>
            </a:r>
            <a:r>
              <a:rPr lang="en-US" altLang="de-DE" smtClean="0"/>
              <a:t>United Nations Platform for Space-based Information for </a:t>
            </a:r>
            <a:r>
              <a:rPr lang="en-US" altLang="de-DE" b="1" smtClean="0"/>
              <a:t>Disaster Management</a:t>
            </a:r>
            <a:r>
              <a:rPr lang="en-US" altLang="de-DE" smtClean="0"/>
              <a:t> and Emergency Response</a:t>
            </a:r>
          </a:p>
          <a:p>
            <a:r>
              <a:rPr lang="de-DE" altLang="de-DE" b="1" smtClean="0"/>
              <a:t>UNSDI</a:t>
            </a:r>
            <a:r>
              <a:rPr lang="de-DE" altLang="de-DE" smtClean="0"/>
              <a:t>: United Nations </a:t>
            </a:r>
            <a:r>
              <a:rPr lang="de-DE" altLang="de-DE" b="1" smtClean="0"/>
              <a:t>Spatial Data Infrastructur</a:t>
            </a:r>
            <a:r>
              <a:rPr lang="de-DE" altLang="de-DE" smtClean="0"/>
              <a:t>e</a:t>
            </a:r>
          </a:p>
          <a:p>
            <a:pPr lvl="1"/>
            <a:r>
              <a:rPr lang="en-US" altLang="de-DE" smtClean="0"/>
              <a:t>link with public (and private) geospatial and SDI capacities</a:t>
            </a:r>
          </a:p>
          <a:p>
            <a:pPr lvl="1"/>
            <a:endParaRPr lang="de-DE" altLang="de-DE" smtClean="0"/>
          </a:p>
        </p:txBody>
      </p:sp>
      <p:sp>
        <p:nvSpPr>
          <p:cNvPr id="3" name="Titel 1"/>
          <p:cNvSpPr>
            <a:spLocks/>
          </p:cNvSpPr>
          <p:nvPr/>
        </p:nvSpPr>
        <p:spPr bwMode="auto">
          <a:xfrm>
            <a:off x="684213" y="3103563"/>
            <a:ext cx="7477125" cy="685800"/>
          </a:xfrm>
          <a:prstGeom prst="rect">
            <a:avLst/>
          </a:prstGeom>
          <a:noFill/>
          <a:ln>
            <a:noFill/>
          </a:ln>
          <a:extLst/>
        </p:spPr>
        <p:txBody>
          <a:bodyPr anchor="ctr"/>
          <a:lstStyle/>
          <a:p>
            <a:pPr eaLnBrk="0" hangingPunct="0">
              <a:defRPr/>
            </a:pPr>
            <a:r>
              <a:rPr lang="de-DE" sz="2000">
                <a:solidFill>
                  <a:srgbClr val="000066"/>
                </a:solidFill>
                <a:effectLst>
                  <a:outerShdw blurRad="38100" dist="38100" dir="2700000" algn="tl">
                    <a:srgbClr val="C0C0C0"/>
                  </a:outerShdw>
                </a:effectLst>
                <a:latin typeface="Tahoma" pitchFamily="34" charset="0"/>
              </a:rPr>
              <a:t>Furthermore (for your own investigations):</a:t>
            </a:r>
          </a:p>
        </p:txBody>
      </p:sp>
      <p:sp>
        <p:nvSpPr>
          <p:cNvPr id="17413" name="Rechteck 3"/>
          <p:cNvSpPr>
            <a:spLocks noChangeArrowheads="1"/>
          </p:cNvSpPr>
          <p:nvPr/>
        </p:nvSpPr>
        <p:spPr bwMode="auto">
          <a:xfrm>
            <a:off x="1042988" y="6237288"/>
            <a:ext cx="7921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en-US" altLang="de-DE" sz="1200">
                <a:solidFill>
                  <a:schemeClr val="tx1"/>
                </a:solidFill>
              </a:rPr>
              <a:t>Lorant Czaran (2013): The United Nations Geographic Information Working Group.</a:t>
            </a:r>
          </a:p>
          <a:p>
            <a:pPr eaLnBrk="1" hangingPunct="1">
              <a:spcBef>
                <a:spcPct val="0"/>
              </a:spcBef>
              <a:buFontTx/>
              <a:buNone/>
            </a:pPr>
            <a:r>
              <a:rPr lang="de-DE" altLang="de-DE" sz="1200">
                <a:solidFill>
                  <a:schemeClr val="tx1"/>
                </a:solidFill>
              </a:rPr>
              <a:t>http://www.gsdi.org/gsdiconf/gsdi14/slides/3.1d.pdf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UNEP</a:t>
            </a:r>
            <a:endParaRPr lang="de-DE" dirty="0"/>
          </a:p>
        </p:txBody>
      </p:sp>
      <p:sp>
        <p:nvSpPr>
          <p:cNvPr id="18435" name="Inhaltsplatzhalter 2"/>
          <p:cNvSpPr>
            <a:spLocks noGrp="1"/>
          </p:cNvSpPr>
          <p:nvPr>
            <p:ph idx="1"/>
          </p:nvPr>
        </p:nvSpPr>
        <p:spPr/>
        <p:txBody>
          <a:bodyPr/>
          <a:lstStyle/>
          <a:p>
            <a:r>
              <a:rPr lang="en-US" altLang="de-DE" smtClean="0"/>
              <a:t>Mission: To provide leadership and encourage partnership in caring for the environment by inspiring, informing, and enabling nations and peoples to improve their quality of life without compromising that of future generations.</a:t>
            </a:r>
          </a:p>
          <a:p>
            <a:r>
              <a:rPr lang="en-US" altLang="de-DE" smtClean="0"/>
              <a:t>environmental governance with regard to terrestrial, marine, and atmosherical ecosystems, and green economy.</a:t>
            </a:r>
          </a:p>
          <a:p>
            <a:endParaRPr lang="en-US" altLang="de-DE" smtClean="0"/>
          </a:p>
          <a:p>
            <a:endParaRPr lang="en-US" altLang="de-DE" smtClean="0"/>
          </a:p>
          <a:p>
            <a:endParaRPr lang="en-US" altLang="de-DE" smtClean="0"/>
          </a:p>
          <a:p>
            <a:endParaRPr lang="en-US" altLang="de-DE" smtClean="0"/>
          </a:p>
          <a:p>
            <a:endParaRPr lang="en-US" altLang="de-DE" smtClean="0"/>
          </a:p>
          <a:p>
            <a:endParaRPr lang="en-US" altLang="de-DE" smtClean="0"/>
          </a:p>
          <a:p>
            <a:r>
              <a:rPr lang="en-US" altLang="de-DE" smtClean="0"/>
              <a:t>Divisions and offices in many countries </a:t>
            </a:r>
            <a:r>
              <a:rPr lang="en-US" altLang="de-DE" sz="1200" smtClean="0"/>
              <a:t>http://www.unep.org/Documents.Multilingual/Default.asp?DocumentID=296</a:t>
            </a:r>
            <a:endParaRPr lang="de-DE" altLang="de-DE"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933825"/>
            <a:ext cx="45243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UNEP logo.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419475"/>
            <a:ext cx="1428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hteck 2"/>
          <p:cNvSpPr>
            <a:spLocks noChangeArrowheads="1"/>
          </p:cNvSpPr>
          <p:nvPr/>
        </p:nvSpPr>
        <p:spPr bwMode="auto">
          <a:xfrm rot="-5400000">
            <a:off x="7002463" y="4119563"/>
            <a:ext cx="3768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eaLnBrk="1" hangingPunct="1">
              <a:spcBef>
                <a:spcPct val="0"/>
              </a:spcBef>
              <a:buFontTx/>
              <a:buNone/>
            </a:pPr>
            <a:r>
              <a:rPr lang="de-DE" altLang="de-DE" sz="1200">
                <a:solidFill>
                  <a:schemeClr val="tx1"/>
                </a:solidFill>
              </a:rPr>
              <a:t>Source: https://en.wikipedia.org/wiki/File:UNEP_logo.svg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r>
              <a:rPr lang="de-DE" dirty="0" smtClean="0"/>
              <a:t>UNEP/DEWA/GRID-</a:t>
            </a:r>
            <a:r>
              <a:rPr lang="de-DE" dirty="0" err="1" smtClean="0"/>
              <a:t>Geneva</a:t>
            </a:r>
            <a:endParaRPr lang="de-DE" dirty="0"/>
          </a:p>
        </p:txBody>
      </p:sp>
      <p:sp>
        <p:nvSpPr>
          <p:cNvPr id="19459" name="Inhaltsplatzhalter 2"/>
          <p:cNvSpPr>
            <a:spLocks noGrp="1"/>
          </p:cNvSpPr>
          <p:nvPr>
            <p:ph idx="1"/>
          </p:nvPr>
        </p:nvSpPr>
        <p:spPr/>
        <p:txBody>
          <a:bodyPr/>
          <a:lstStyle/>
          <a:p>
            <a:r>
              <a:rPr lang="de-DE" altLang="de-DE" smtClean="0"/>
              <a:t>The acronyms:</a:t>
            </a:r>
          </a:p>
          <a:p>
            <a:pPr lvl="1"/>
            <a:r>
              <a:rPr lang="de-DE" altLang="de-DE" smtClean="0"/>
              <a:t>DEWA:  Division for Early Warning and Assessment</a:t>
            </a:r>
          </a:p>
          <a:p>
            <a:pPr lvl="1"/>
            <a:r>
              <a:rPr lang="de-DE" altLang="de-DE" smtClean="0"/>
              <a:t>GRID: Global Resource Information Database -&gt; (geo-) data</a:t>
            </a:r>
          </a:p>
          <a:p>
            <a:r>
              <a:rPr lang="en-US" altLang="de-DE" smtClean="0"/>
              <a:t>Partner: UNEP, the Swiss Federal Office for the Environment (FOEN) and the University of Geneva (UniGe)</a:t>
            </a:r>
          </a:p>
          <a:p>
            <a:endParaRPr lang="en-US" altLang="de-DE" smtClean="0"/>
          </a:p>
          <a:p>
            <a:r>
              <a:rPr lang="en-US" altLang="de-DE" smtClean="0"/>
              <a:t>Projects:</a:t>
            </a:r>
          </a:p>
          <a:p>
            <a:pPr lvl="1"/>
            <a:r>
              <a:rPr lang="de-DE" altLang="de-DE" smtClean="0"/>
              <a:t>UNEP-Live (http://www.uneplive.org): Maps, charts, data</a:t>
            </a:r>
          </a:p>
          <a:p>
            <a:pPr lvl="1"/>
            <a:r>
              <a:rPr lang="de-DE" altLang="de-DE" smtClean="0"/>
              <a:t>GeoNetworkPortal</a:t>
            </a:r>
          </a:p>
          <a:p>
            <a:pPr lvl="1"/>
            <a:r>
              <a:rPr lang="de-DE" altLang="de-DE" smtClean="0"/>
              <a:t>[enviroSPACE lab (http://www.unige.ch/envirospace): </a:t>
            </a:r>
            <a:r>
              <a:rPr lang="en-US" altLang="de-DE" smtClean="0"/>
              <a:t>GIS, remote sensing, relational data bases and statistical analyses, as well as dedicated modeling tools in Ecology, Hydrology, Demography, Climate, Risks or Land Cover analyses. ]</a:t>
            </a:r>
            <a:endParaRPr lang="de-DE" altLang="de-DE" smtClean="0"/>
          </a:p>
          <a:p>
            <a:endParaRPr lang="de-DE" altLang="de-DE" smtClean="0"/>
          </a:p>
          <a:p>
            <a:endParaRPr lang="de-DE" altLang="de-DE" smtClean="0"/>
          </a:p>
        </p:txBody>
      </p:sp>
      <p:sp>
        <p:nvSpPr>
          <p:cNvPr id="19460" name="Datumsplatzhalter 3"/>
          <p:cNvSpPr>
            <a:spLocks noGrp="1"/>
          </p:cNvSpPr>
          <p:nvPr>
            <p:ph type="dt" sz="quarter" idx="4294967295"/>
          </p:nvPr>
        </p:nvSpPr>
        <p:spPr bwMode="auto">
          <a:xfrm>
            <a:off x="684213" y="6440488"/>
            <a:ext cx="2879725"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r>
              <a:rPr lang="en-US" altLang="en-US">
                <a:solidFill>
                  <a:schemeClr val="tx1"/>
                </a:solidFill>
              </a:rPr>
              <a:t>Prof. </a:t>
            </a:r>
            <a:r>
              <a:rPr lang="de-DE" altLang="en-US">
                <a:solidFill>
                  <a:schemeClr val="tx1"/>
                </a:solidFill>
              </a:rPr>
              <a:t>Dr.-Ing. </a:t>
            </a:r>
            <a:r>
              <a:rPr lang="en-US" altLang="en-US">
                <a:solidFill>
                  <a:schemeClr val="tx1"/>
                </a:solidFill>
              </a:rPr>
              <a:t>Franz-Josef Behr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4"/>
          <p:cNvSpPr>
            <a:spLocks noChangeArrowheads="1"/>
          </p:cNvSpPr>
          <p:nvPr/>
        </p:nvSpPr>
        <p:spPr bwMode="auto">
          <a:xfrm>
            <a:off x="-107950" y="6308725"/>
            <a:ext cx="9288463" cy="576263"/>
          </a:xfrm>
          <a:prstGeom prst="rect">
            <a:avLst/>
          </a:prstGeom>
          <a:solidFill>
            <a:schemeClr val="tx1"/>
          </a:solidFill>
          <a:ln w="9525" algn="ctr">
            <a:solidFill>
              <a:schemeClr val="accent2"/>
            </a:solidFill>
            <a:round/>
            <a:headEnd/>
            <a:tailEnd/>
          </a:ln>
        </p:spPr>
        <p:txBody>
          <a:bodyPr>
            <a:spAutoFit/>
          </a:bodyPr>
          <a:lstStyle>
            <a:lvl1pPr eaLnBrk="0" hangingPunct="0">
              <a:spcBef>
                <a:spcPct val="35000"/>
              </a:spcBef>
              <a:buChar char="•"/>
              <a:defRPr sz="1600">
                <a:solidFill>
                  <a:srgbClr val="000072"/>
                </a:solidFill>
                <a:latin typeface="Calibri" pitchFamily="34" charset="0"/>
              </a:defRPr>
            </a:lvl1pPr>
            <a:lvl2pPr marL="742950" indent="-285750" eaLnBrk="0" hangingPunct="0">
              <a:spcBef>
                <a:spcPct val="35000"/>
              </a:spcBef>
              <a:buChar char="–"/>
              <a:defRPr sz="1600">
                <a:solidFill>
                  <a:srgbClr val="000072"/>
                </a:solidFill>
                <a:latin typeface="Calibri" pitchFamily="34" charset="0"/>
              </a:defRPr>
            </a:lvl2pPr>
            <a:lvl3pPr marL="1143000" indent="-228600" eaLnBrk="0" hangingPunct="0">
              <a:spcBef>
                <a:spcPct val="35000"/>
              </a:spcBef>
              <a:buChar char="•"/>
              <a:defRPr sz="1600">
                <a:solidFill>
                  <a:srgbClr val="000072"/>
                </a:solidFill>
                <a:latin typeface="Calibri" pitchFamily="34" charset="0"/>
              </a:defRPr>
            </a:lvl3pPr>
            <a:lvl4pPr marL="1600200" indent="-228600" eaLnBrk="0" hangingPunct="0">
              <a:spcBef>
                <a:spcPct val="35000"/>
              </a:spcBef>
              <a:buChar char="–"/>
              <a:defRPr sz="1600">
                <a:solidFill>
                  <a:srgbClr val="000072"/>
                </a:solidFill>
                <a:latin typeface="Calibri" pitchFamily="34" charset="0"/>
              </a:defRPr>
            </a:lvl4pPr>
            <a:lvl5pPr marL="2057400" indent="-228600" eaLnBrk="0" hangingPunct="0">
              <a:spcBef>
                <a:spcPct val="35000"/>
              </a:spcBef>
              <a:buChar char="»"/>
              <a:defRPr sz="1600">
                <a:solidFill>
                  <a:srgbClr val="000072"/>
                </a:solidFill>
                <a:latin typeface="Calibri" pitchFamily="34" charset="0"/>
              </a:defRPr>
            </a:lvl5pPr>
            <a:lvl6pPr marL="2514600" indent="-228600" eaLnBrk="0" fontAlgn="base" hangingPunct="0">
              <a:spcBef>
                <a:spcPct val="35000"/>
              </a:spcBef>
              <a:spcAft>
                <a:spcPct val="0"/>
              </a:spcAft>
              <a:buChar char="»"/>
              <a:defRPr sz="1600">
                <a:solidFill>
                  <a:srgbClr val="000072"/>
                </a:solidFill>
                <a:latin typeface="Calibri" pitchFamily="34" charset="0"/>
              </a:defRPr>
            </a:lvl6pPr>
            <a:lvl7pPr marL="2971800" indent="-228600" eaLnBrk="0" fontAlgn="base" hangingPunct="0">
              <a:spcBef>
                <a:spcPct val="35000"/>
              </a:spcBef>
              <a:spcAft>
                <a:spcPct val="0"/>
              </a:spcAft>
              <a:buChar char="»"/>
              <a:defRPr sz="1600">
                <a:solidFill>
                  <a:srgbClr val="000072"/>
                </a:solidFill>
                <a:latin typeface="Calibri" pitchFamily="34" charset="0"/>
              </a:defRPr>
            </a:lvl7pPr>
            <a:lvl8pPr marL="3429000" indent="-228600" eaLnBrk="0" fontAlgn="base" hangingPunct="0">
              <a:spcBef>
                <a:spcPct val="35000"/>
              </a:spcBef>
              <a:spcAft>
                <a:spcPct val="0"/>
              </a:spcAft>
              <a:buChar char="»"/>
              <a:defRPr sz="1600">
                <a:solidFill>
                  <a:srgbClr val="000072"/>
                </a:solidFill>
                <a:latin typeface="Calibri" pitchFamily="34" charset="0"/>
              </a:defRPr>
            </a:lvl8pPr>
            <a:lvl9pPr marL="3886200" indent="-228600" eaLnBrk="0" fontAlgn="base" hangingPunct="0">
              <a:spcBef>
                <a:spcPct val="35000"/>
              </a:spcBef>
              <a:spcAft>
                <a:spcPct val="0"/>
              </a:spcAft>
              <a:buChar char="»"/>
              <a:defRPr sz="1600">
                <a:solidFill>
                  <a:srgbClr val="000072"/>
                </a:solidFill>
                <a:latin typeface="Calibri" pitchFamily="34" charset="0"/>
              </a:defRPr>
            </a:lvl9pPr>
          </a:lstStyle>
          <a:p>
            <a:pPr>
              <a:spcBef>
                <a:spcPct val="50000"/>
              </a:spcBef>
              <a:buFontTx/>
              <a:buNone/>
            </a:pPr>
            <a:endParaRPr lang="de-DE" altLang="de-DE">
              <a:solidFill>
                <a:schemeClr val="tx1"/>
              </a:solidFill>
            </a:endParaRPr>
          </a:p>
        </p:txBody>
      </p:sp>
      <p:sp>
        <p:nvSpPr>
          <p:cNvPr id="2" name="Titel 1"/>
          <p:cNvSpPr>
            <a:spLocks noGrp="1"/>
          </p:cNvSpPr>
          <p:nvPr>
            <p:ph type="title"/>
          </p:nvPr>
        </p:nvSpPr>
        <p:spPr/>
        <p:txBody>
          <a:bodyPr/>
          <a:lstStyle/>
          <a:p>
            <a:pPr>
              <a:defRPr/>
            </a:pPr>
            <a:endParaRPr lang="de-DE"/>
          </a:p>
        </p:txBody>
      </p:sp>
      <p:sp>
        <p:nvSpPr>
          <p:cNvPr id="20484" name="Inhaltsplatzhalter 2"/>
          <p:cNvSpPr>
            <a:spLocks noGrp="1"/>
          </p:cNvSpPr>
          <p:nvPr>
            <p:ph idx="1"/>
          </p:nvPr>
        </p:nvSpPr>
        <p:spPr/>
        <p:txBody>
          <a:bodyPr/>
          <a:lstStyle/>
          <a:p>
            <a:endParaRPr lang="de-DE" altLang="de-DE" smtClean="0"/>
          </a:p>
        </p:txBody>
      </p:sp>
      <p:pic>
        <p:nvPicPr>
          <p:cNvPr id="2048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4475" cy="63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376363"/>
            <a:ext cx="72009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p:cTn id="7" dur="500" fill="hold"/>
                                        <p:tgtEl>
                                          <p:spTgt spid="25606"/>
                                        </p:tgtEl>
                                        <p:attrNameLst>
                                          <p:attrName>ppt_w</p:attrName>
                                        </p:attrNameLst>
                                      </p:cBhvr>
                                      <p:tavLst>
                                        <p:tav tm="0">
                                          <p:val>
                                            <p:fltVal val="0"/>
                                          </p:val>
                                        </p:tav>
                                        <p:tav tm="100000">
                                          <p:val>
                                            <p:strVal val="#ppt_w"/>
                                          </p:val>
                                        </p:tav>
                                      </p:tavLst>
                                    </p:anim>
                                    <p:anim calcmode="lin" valueType="num">
                                      <p:cBhvr>
                                        <p:cTn id="8" dur="500" fill="hold"/>
                                        <p:tgtEl>
                                          <p:spTgt spid="256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äsentation_erstellen ">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Präsentation_erstellen ">
      <a:majorFont>
        <a:latin typeface="Tahoma"/>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Präsentation_erstell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äsentation_erstell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äsentation_erstell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äsentation_erstell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äsentation_erstell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äsentation_erstell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äsentation_erstell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C:\Dokumente und Einstellungen\fj\Eigene Dateien\Vorlesungen\Wissenschaftliches Arbeiten\Präsentation_erstellen .ppt</Template>
  <TotalTime>0</TotalTime>
  <Words>2128</Words>
  <Application>Microsoft Office PowerPoint</Application>
  <PresentationFormat>Bildschirmpräsentation (4:3)</PresentationFormat>
  <Paragraphs>279</Paragraphs>
  <Slides>34</Slides>
  <Notes>9</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34</vt:i4>
      </vt:variant>
    </vt:vector>
  </HeadingPairs>
  <TitlesOfParts>
    <vt:vector size="42" baseType="lpstr">
      <vt:lpstr>Calibri</vt:lpstr>
      <vt:lpstr>Arial</vt:lpstr>
      <vt:lpstr>Tahoma</vt:lpstr>
      <vt:lpstr>Times New Roman</vt:lpstr>
      <vt:lpstr>Times</vt:lpstr>
      <vt:lpstr>Courier New</vt:lpstr>
      <vt:lpstr>Wingdings</vt:lpstr>
      <vt:lpstr>Präsentation_erstellen </vt:lpstr>
      <vt:lpstr>Geodata for Humanitarian Affairs in UN Organisations </vt:lpstr>
      <vt:lpstr>Outline</vt:lpstr>
      <vt:lpstr>Charter of the United Nations (1945)</vt:lpstr>
      <vt:lpstr>PowerPoint-Präsentation</vt:lpstr>
      <vt:lpstr>PowerPoint-Präsentation</vt:lpstr>
      <vt:lpstr>Some Programmes / Departments</vt:lpstr>
      <vt:lpstr>UNEP</vt:lpstr>
      <vt:lpstr>UNEP/DEWA/GRID-Geneva</vt:lpstr>
      <vt:lpstr>PowerPoint-Präsentation</vt:lpstr>
      <vt:lpstr>GeoNetwork Portal Sites</vt:lpstr>
      <vt:lpstr>PowerPoint-Präsentation</vt:lpstr>
      <vt:lpstr>OCHA </vt:lpstr>
      <vt:lpstr>PowerPoint-Präsentation</vt:lpstr>
      <vt:lpstr>UNITAR’s Operational Satellite Applications Programme (UNOSAT)</vt:lpstr>
      <vt:lpstr>Information partners and information flows  Obstacles Approaches for data dissemination</vt:lpstr>
      <vt:lpstr>PowerPoint-Präsentation</vt:lpstr>
      <vt:lpstr>PowerPoint-Präsentation</vt:lpstr>
      <vt:lpstr>PowerPoint-Präsentation</vt:lpstr>
      <vt:lpstr>PowerPoint-Präsentation</vt:lpstr>
      <vt:lpstr>Obstacles hampering interoperability</vt:lpstr>
      <vt:lpstr>Common and Fundamental Operational Datasets </vt:lpstr>
      <vt:lpstr>PowerPoint-Präsentation</vt:lpstr>
      <vt:lpstr>PowerPoint-Präsentation</vt:lpstr>
      <vt:lpstr>Place Codes (P-Codes)</vt:lpstr>
      <vt:lpstr>Enabling interoperability I</vt:lpstr>
      <vt:lpstr>Enabling interoperability II</vt:lpstr>
      <vt:lpstr>Enabling interoperability II: Metadata</vt:lpstr>
      <vt:lpstr>Current approach:  Interoperability by Linked Data</vt:lpstr>
      <vt:lpstr>Current approach:  Interoperability by Linked Data II</vt:lpstr>
      <vt:lpstr>PowerPoint-Präsentation</vt:lpstr>
      <vt:lpstr>PowerPoint-Präsentation</vt:lpstr>
      <vt:lpstr>PowerPoint-Präsentation</vt:lpstr>
      <vt:lpstr>PowerPoint-Präsentation</vt:lpstr>
      <vt:lpstr>PowerPoint-Präsentation</vt:lpstr>
    </vt:vector>
  </TitlesOfParts>
  <Company>HfT Stuttgart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Wissenschaftliches Arbeiten</dc:title>
  <dc:creator>Prof. Dr. Franz-Josef Behr</dc:creator>
  <cp:lastModifiedBy>Dr. Franz-Josef Behr</cp:lastModifiedBy>
  <cp:revision>201</cp:revision>
  <dcterms:created xsi:type="dcterms:W3CDTF">2003-07-05T20:41:56Z</dcterms:created>
  <dcterms:modified xsi:type="dcterms:W3CDTF">2018-01-08T13:38:09Z</dcterms:modified>
</cp:coreProperties>
</file>